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6" r:id="rId2"/>
    <p:sldId id="268" r:id="rId3"/>
    <p:sldId id="267" r:id="rId4"/>
    <p:sldId id="277" r:id="rId5"/>
    <p:sldId id="265" r:id="rId6"/>
    <p:sldId id="258" r:id="rId7"/>
    <p:sldId id="260" r:id="rId8"/>
    <p:sldId id="278" r:id="rId9"/>
    <p:sldId id="287" r:id="rId10"/>
    <p:sldId id="273" r:id="rId11"/>
    <p:sldId id="279" r:id="rId12"/>
    <p:sldId id="290" r:id="rId13"/>
    <p:sldId id="291" r:id="rId14"/>
    <p:sldId id="280" r:id="rId15"/>
    <p:sldId id="281" r:id="rId16"/>
    <p:sldId id="282" r:id="rId17"/>
    <p:sldId id="284" r:id="rId18"/>
    <p:sldId id="285" r:id="rId19"/>
    <p:sldId id="263" r:id="rId20"/>
    <p:sldId id="264" r:id="rId21"/>
    <p:sldId id="261" r:id="rId22"/>
    <p:sldId id="262" r:id="rId23"/>
    <p:sldId id="270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A649D8-B912-402F-ABB4-203A06EBE3F8}" type="datetimeFigureOut">
              <a:rPr lang="en-US" smtClean="0"/>
              <a:pPr/>
              <a:t>1/17/2018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32D7BF-00DB-44E8-92DC-C8631C3DA49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99admissions.in/ssc-cgl-2016-17-exam-dates-online-application-form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bard.org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stbiotek.com/" TargetMode="External"/><Relationship Id="rId2" Type="http://schemas.openxmlformats.org/officeDocument/2006/relationships/hyperlink" Target="http://www.biotech.co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iospectrum.ac.in/" TargetMode="External"/><Relationship Id="rId4" Type="http://schemas.openxmlformats.org/officeDocument/2006/relationships/hyperlink" Target="http://www.doeacc.org.in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just.ac.in/" TargetMode="External"/><Relationship Id="rId13" Type="http://schemas.openxmlformats.org/officeDocument/2006/relationships/hyperlink" Target="http://www.jnu.ac.in/" TargetMode="External"/><Relationship Id="rId3" Type="http://schemas.openxmlformats.org/officeDocument/2006/relationships/hyperlink" Target="http://www.bhu.ac.in/" TargetMode="External"/><Relationship Id="rId7" Type="http://schemas.openxmlformats.org/officeDocument/2006/relationships/hyperlink" Target="http://www.nitj.ac.in/" TargetMode="External"/><Relationship Id="rId12" Type="http://schemas.openxmlformats.org/officeDocument/2006/relationships/hyperlink" Target="http://www.jipmer.edu/" TargetMode="External"/><Relationship Id="rId2" Type="http://schemas.openxmlformats.org/officeDocument/2006/relationships/hyperlink" Target="http://www.amu.ac.in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raou.ac.in/" TargetMode="External"/><Relationship Id="rId11" Type="http://schemas.openxmlformats.org/officeDocument/2006/relationships/hyperlink" Target="http://www.ihbt.res.in/" TargetMode="External"/><Relationship Id="rId5" Type="http://schemas.openxmlformats.org/officeDocument/2006/relationships/hyperlink" Target="http://www.cmfri.com/" TargetMode="External"/><Relationship Id="rId15" Type="http://schemas.openxmlformats.org/officeDocument/2006/relationships/hyperlink" Target="http://www.mdurohtak.com/" TargetMode="External"/><Relationship Id="rId10" Type="http://schemas.openxmlformats.org/officeDocument/2006/relationships/hyperlink" Target="http://hpuniv.nic.in/" TargetMode="External"/><Relationship Id="rId4" Type="http://schemas.openxmlformats.org/officeDocument/2006/relationships/hyperlink" Target="http://www.cife.edu.in/" TargetMode="External"/><Relationship Id="rId9" Type="http://schemas.openxmlformats.org/officeDocument/2006/relationships/hyperlink" Target="http://www.gndu.ac.in/" TargetMode="External"/><Relationship Id="rId14" Type="http://schemas.openxmlformats.org/officeDocument/2006/relationships/hyperlink" Target="http://www.kuk.ac.i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55838"/>
            <a:ext cx="7924800" cy="2468562"/>
          </a:xfrm>
        </p:spPr>
        <p:txBody>
          <a:bodyPr>
            <a:noAutofit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  <a:t>Career Opportunities </a:t>
            </a:r>
            <a:b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</a:br>
            <a: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  <a:t>for </a:t>
            </a:r>
            <a:b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</a:br>
            <a: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  <a:t>Science Graduates</a:t>
            </a:r>
            <a:b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</a:br>
            <a: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  <a:t> </a:t>
            </a:r>
            <a:r>
              <a:rPr lang="en-IN" sz="4400" b="1" dirty="0" smtClean="0">
                <a:solidFill>
                  <a:srgbClr val="FF0000"/>
                </a:solidFill>
                <a:latin typeface="Lucida Fax" pitchFamily="18" charset="0"/>
              </a:rPr>
              <a:t>(Medical &amp; biotechnology)</a:t>
            </a:r>
            <a:endParaRPr lang="en-IN" sz="4400" b="1" dirty="0">
              <a:solidFill>
                <a:srgbClr val="FF0000"/>
              </a:solidFill>
              <a:latin typeface="Lucida Fax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981794"/>
            <a:ext cx="8794912" cy="3416320"/>
          </a:xfrm>
          <a:prstGeom prst="rect">
            <a:avLst/>
          </a:prstGeom>
        </p:spPr>
        <p:txBody>
          <a:bodyPr wrap="square" numCol="1" anchor="ctr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MBA	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CAT, CMAT, XAT, IIFT, SNAP,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NMAT 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Abroad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GMAT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Banks	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IBPS,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CWE (PO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),IBPS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CWE (Clerical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RBI	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RBI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  RBI Grade B 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 Services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UPSC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HCS, IFS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   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SSC,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463639"/>
            <a:ext cx="8280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General Career Options </a:t>
            </a:r>
            <a:r>
              <a:rPr lang="en-US" sz="3600" dirty="0" smtClean="0">
                <a:solidFill>
                  <a:srgbClr val="FF0000"/>
                </a:solidFill>
              </a:rPr>
              <a:t>(Non Science  </a:t>
            </a:r>
            <a:endParaRPr lang="en-IN" sz="3600" dirty="0"/>
          </a:p>
        </p:txBody>
      </p:sp>
    </p:spTree>
    <p:extLst>
      <p:ext uri="{BB962C8B-B14F-4D97-AF65-F5344CB8AC3E}">
        <p14:creationId xmlns="" xmlns:p14="http://schemas.microsoft.com/office/powerpoint/2010/main" val="4349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784976" cy="6336704"/>
          </a:xfrm>
        </p:spPr>
        <p:txBody>
          <a:bodyPr>
            <a:noAutofit/>
          </a:bodyPr>
          <a:lstStyle/>
          <a:p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Civil Services Examination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(CSE)</a:t>
            </a:r>
          </a:p>
          <a:p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www.upsc.gov.in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IN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recruitment to various Civil Services of the Govt of India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Administrative Service(IAS)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 Foreign Service (IFS)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 Police Service  (IPS)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Revenue Service (IRS)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Post &amp; Telecommunication Accounts and Finance Service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Indian Postal Service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examination consists of the following three stages:</a:t>
            </a: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Stage I : Preliminary examination - Advertised in May and held in August each year.</a:t>
            </a: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Stage II: Main examination - Held in December every year. 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Stage III: Personality Test (interview) - held in April/May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-76200"/>
            <a:ext cx="8229600" cy="13985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&amp; Paramilitary Forces</a:t>
            </a:r>
          </a:p>
        </p:txBody>
      </p:sp>
      <p:sp>
        <p:nvSpPr>
          <p:cNvPr id="28675" name="Rectangle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 2" pitchFamily="18" charset="2"/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Career in Indian Army: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endParaRPr lang="en-US" sz="2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The Union Public Service Commission recruits the Commissioned Officers in the Armed Forces by conducting mainly the two all India Competitive Examinations.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Academy (NDA) and Naval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Academy (NA)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Combined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Service Examination </a:t>
            </a:r>
          </a:p>
          <a:p>
            <a:pPr>
              <a:lnSpc>
                <a:spcPct val="90000"/>
              </a:lnSpc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https://india.gov.in/spotlight/career-defence-and-paramilitary-forces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/>
          </p:cNvSpPr>
          <p:nvPr>
            <p:ph type="title"/>
          </p:nvPr>
        </p:nvSpPr>
        <p:spPr bwMode="auto">
          <a:xfrm>
            <a:off x="457200" y="-152400"/>
            <a:ext cx="8229600" cy="13985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Defence</a:t>
            </a:r>
            <a:r>
              <a:rPr lang="en-US" sz="32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&amp; Paramilitary Forces</a:t>
            </a:r>
          </a:p>
        </p:txBody>
      </p:sp>
      <p:sp>
        <p:nvSpPr>
          <p:cNvPr id="31747" name="Rectangle 3"/>
          <p:cNvSpPr>
            <a:spLocks noGrp="1"/>
          </p:cNvSpPr>
          <p:nvPr>
            <p:ph sz="quarter" idx="1"/>
          </p:nvPr>
        </p:nvSpPr>
        <p:spPr>
          <a:xfrm>
            <a:off x="152400" y="1393825"/>
            <a:ext cx="8686800" cy="5387975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2400" dirty="0" smtClean="0"/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Indian Paramilitary forces also recruit graduates for various posts time to time. Name of post and nature of job can be viewed from the web addresses given below: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Border Security Force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(BSF)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bsf.nic.in/en/career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Central Industrial Security Force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(CISF)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http://www.cisf.gov.in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Central Reserve Police Force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(CRPF)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http://crpf.gov.in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Indo Tibetan Border Police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(ITBP)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http://itbpolice.nic.in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950" y="476672"/>
            <a:ext cx="8458522" cy="6247978"/>
          </a:xfrm>
        </p:spPr>
        <p:txBody>
          <a:bodyPr>
            <a:noAutofit/>
          </a:bodyPr>
          <a:lstStyle/>
          <a:p>
            <a:pPr fontAlgn="base"/>
            <a:r>
              <a:rPr lang="en-I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Staff Selection Commission (SSC</a:t>
            </a:r>
            <a:r>
              <a:rPr lang="en-I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base"/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www.ssc.nic.in</a:t>
            </a:r>
          </a:p>
          <a:p>
            <a:pPr fontAlgn="base"/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recruitment of numerous posts for Indian Government establishments.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en-I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SSC-CGLE </a:t>
            </a:r>
            <a:r>
              <a:rPr lang="en-I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(Combined Graduate Level </a:t>
            </a:r>
            <a:r>
              <a:rPr lang="en-I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Examination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fontAlgn="base"/>
            <a:r>
              <a:rPr lang="en-I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Eligibility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raduation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equivalent in any other discipline.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base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limit: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to 27 years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fontAlgn="base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SSC Combined Graduate Preliminary Examination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notifications is advertised 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month of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October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62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683" y="332656"/>
            <a:ext cx="7697337" cy="5972610"/>
          </a:xfrm>
        </p:spPr>
        <p:txBody>
          <a:bodyPr>
            <a:no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Reserve Bank of India Services Board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www.rbi.org.in</a:t>
            </a: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Conducts  exam for the 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recruitment of officers in Grade-‘B’ (Direct Recruitment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scheme of selection the examination is computer based (Objective type with Multiple Choice Question pattern) 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Phase-I and Phase-II, followed by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Interview.</a:t>
            </a:r>
          </a:p>
          <a:p>
            <a:pPr marL="342900" lvl="0" indent="-342900" algn="l">
              <a:buFont typeface="Wingdings" pitchFamily="2" charset="2"/>
              <a:buChar char="v"/>
            </a:pP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From Batch Year-2016, in Phase-II online examination the Paper-III will consist of only one subject i.e. ‘Finance and Management’ (The other optional subjects viz. ‘Economics’ and ‘Statistics’ have been withdrawn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85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7" y="404664"/>
            <a:ext cx="8037351" cy="6023432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Bank for Agriculture and Rural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Development(NABARD)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Officers(Grade B)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l">
              <a:buFont typeface="Wingdings" pitchFamily="2" charset="2"/>
              <a:buChar char="v"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www.nabard.org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Age:   21 to 30 years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Date:  March and April 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Eligibility: Bachelor’s Degree 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(Agriculture, Fisheries, Horticulture, Science , IT)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7190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3205" y="476672"/>
            <a:ext cx="8079475" cy="603331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National Institute of Nutrition         Entrance Test      NINET</a:t>
            </a:r>
          </a:p>
          <a:p>
            <a:pPr marL="571500" indent="-571500" algn="l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Eligibility:  B.Sc. (Biotech)</a:t>
            </a:r>
          </a:p>
          <a:p>
            <a:pPr marL="571500" indent="-571500" algn="l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Application: in the month of June</a:t>
            </a:r>
          </a:p>
          <a:p>
            <a:pPr marL="571500" indent="-571500" algn="l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Result: in July every year</a:t>
            </a:r>
          </a:p>
          <a:p>
            <a:pPr marL="571500" indent="-571500" algn="l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of seats:  16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3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648071"/>
          </a:xfrm>
        </p:spPr>
        <p:txBody>
          <a:bodyPr>
            <a:normAutofit/>
          </a:bodyPr>
          <a:lstStyle/>
          <a:p>
            <a:r>
              <a:rPr lang="en-US" dirty="0" smtClean="0"/>
              <a:t>TRAINING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776864" cy="5616624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Training programs help the students to accelerate their career opportunities.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6 Months Certificate Course in </a:t>
            </a:r>
            <a:r>
              <a:rPr lang="en-US" dirty="0" err="1" smtClean="0">
                <a:solidFill>
                  <a:schemeClr val="tx1"/>
                </a:solidFill>
              </a:rPr>
              <a:t>Biotechniques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Post Graduate Diploma in Applied Biotechnology 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2"/>
              </a:rPr>
              <a:t>www.biotech.co.in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3"/>
              </a:rPr>
              <a:t>www.bestbiotek.com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4"/>
              </a:rPr>
              <a:t>www.doeacc.org.in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5"/>
              </a:rPr>
              <a:t>www.biospectrum.ac.in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44598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476672"/>
            <a:ext cx="7810500" cy="613367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Employment Sectors For Life Science Graduates</a:t>
            </a:r>
            <a:endParaRPr lang="en-US" sz="2400" b="1" dirty="0"/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Hospitals</a:t>
            </a:r>
            <a:endParaRPr lang="en-US" dirty="0">
              <a:solidFill>
                <a:srgbClr val="FF0000"/>
              </a:solidFill>
            </a:endParaRP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Medical laboratories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Museums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Pharmaceutical Companies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Hatcheries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Environmental Agencies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Universities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Colleges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Agricultural firms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>
                <a:solidFill>
                  <a:srgbClr val="FF0000"/>
                </a:solidFill>
              </a:rPr>
              <a:t>Wild life rehabilitation </a:t>
            </a:r>
            <a:r>
              <a:rPr lang="en-US" dirty="0" smtClean="0">
                <a:solidFill>
                  <a:srgbClr val="FF0000"/>
                </a:solidFill>
              </a:rPr>
              <a:t>centers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Aquaculture Sectors</a:t>
            </a:r>
          </a:p>
          <a:p>
            <a:pPr marL="457200" lvl="0" indent="-457200" algn="l"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Agriculture and Forest Sectors </a:t>
            </a:r>
          </a:p>
          <a:p>
            <a:pPr marL="457200" lvl="0" indent="-457200" algn="l">
              <a:buFont typeface="Wingdings" pitchFamily="2" charset="2"/>
              <a:buChar char="v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52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pc\Documents\con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475013"/>
            <a:ext cx="6851970" cy="51862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19993367">
            <a:off x="-53740" y="3759420"/>
            <a:ext cx="99438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SHOULD I DO ???????????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48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7704" y="404664"/>
            <a:ext cx="7766896" cy="645333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profiles suited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 B.Sc. graduates are: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Biology teacher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Laboratory Technician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Research Technician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Forest Range Officer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Technical writer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Animal Caretaker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Veterinary Technician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Veterinary Technologist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Manager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Fisheries Officer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Horticulturist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Floriculturist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Nutritionist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39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7715304" cy="5786478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Jobs in Government Sector</a:t>
            </a:r>
            <a:endParaRPr lang="en-IN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popular job profiles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available for </a:t>
            </a:r>
            <a:r>
              <a:rPr lang="en-IN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B.Sc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(Biotechnology)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graduates 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Scientific assistant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Biostatistician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Clinical Research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Manager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analyst</a:t>
            </a:r>
          </a:p>
          <a:p>
            <a:pPr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Medical affairs Director 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Calibration Technician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Char char="v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Bioinformists</a:t>
            </a:r>
            <a:endParaRPr lang="en-I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sector undertakings that recruit these graduates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are: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Biotech Consortium India 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Limited, New Delhi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India Biotech Association (AIBA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New Delhi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Rajiv Gandhi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for Biotechnology (RGCB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 Kerala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57166"/>
            <a:ext cx="9982200" cy="5929354"/>
          </a:xfrm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Career in Private </a:t>
            </a: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sector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Private sector provides blooming career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opportunities.  </a:t>
            </a:r>
            <a:endParaRPr lang="en-I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 private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sector organisations recruiting graduates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I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Accelrys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Inc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India Ltd.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Albany Molecular Research Centre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Pvt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Ltd. Hyderabad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Biocon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Biomax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Life Sciences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BioGenex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BrainWave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Bioinformatics Ltd., Chennai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Care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Biomedicals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Catalyst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Pharma</a:t>
            </a: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Consulting, Mumbai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 Tech Bio Laboratories, </a:t>
            </a:r>
            <a:r>
              <a:rPr lang="en-IN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Pune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Indian Institute of Chemical Technology</a:t>
            </a:r>
          </a:p>
          <a:p>
            <a:pPr lvl="0" algn="l">
              <a:buFont typeface="Wingdings" pitchFamily="2" charset="2"/>
              <a:buChar char="v"/>
            </a:pPr>
            <a:r>
              <a:rPr lang="en-IN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Ranbaxy</a:t>
            </a:r>
          </a:p>
          <a:p>
            <a:pPr algn="l">
              <a:buFont typeface="Wingdings" pitchFamily="2" charset="2"/>
              <a:buChar char="v"/>
            </a:pP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c\Documents\einste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13" y="748146"/>
            <a:ext cx="6388925" cy="54171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372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c\Documents\thin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65019"/>
            <a:ext cx="6696743" cy="54282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54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ocuments\plan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98764"/>
            <a:ext cx="6336704" cy="53785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8465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0"/>
            <a:ext cx="7772400" cy="9354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CAREER CHOICE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7" y="1066800"/>
            <a:ext cx="7731198" cy="5445224"/>
          </a:xfrm>
        </p:spPr>
        <p:txBody>
          <a:bodyPr>
            <a:normAutofit/>
          </a:bodyPr>
          <a:lstStyle/>
          <a:p>
            <a:pPr marL="571500" indent="-571500"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Higher Studies</a:t>
            </a:r>
          </a:p>
          <a:p>
            <a:pPr marL="571500" indent="-571500" algn="l"/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/>
            <a:endParaRPr 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Training Programs</a:t>
            </a:r>
          </a:p>
          <a:p>
            <a:pPr marL="571500" indent="-571500" algn="l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Employment Opportunities</a:t>
            </a:r>
          </a:p>
          <a:p>
            <a:pPr marL="571500" indent="-571500" algn="l">
              <a:buFont typeface="Arial" pitchFamily="34" charset="0"/>
              <a:buChar char="•"/>
            </a:pP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57818" y="2071678"/>
            <a:ext cx="2571768" cy="1143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 SCIENCE STREAM</a:t>
            </a:r>
            <a:endParaRPr lang="en-I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428728" y="2071678"/>
            <a:ext cx="2714644" cy="107157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SCIENCE  STREAM</a:t>
            </a:r>
            <a:endParaRPr lang="en-I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00166" y="5286388"/>
            <a:ext cx="2714644" cy="107157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JOBS</a:t>
            </a:r>
            <a:endParaRPr lang="en-I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214942" y="5214950"/>
            <a:ext cx="2928958" cy="114300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BUSINESS</a:t>
            </a:r>
            <a:endParaRPr lang="en-I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654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8186" y="332656"/>
            <a:ext cx="8043614" cy="5991944"/>
          </a:xfrm>
        </p:spPr>
        <p:txBody>
          <a:bodyPr numCol="1"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Higher Studies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 .Sc. in the subjects of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Botany                                          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Zoology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Chemistry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Biotechnology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Microbiology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Genetics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Bioinformatics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Environmental Science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Forensics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Biochemistry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Wildlife Sciences</a:t>
            </a: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Forensic Sciences</a:t>
            </a:r>
          </a:p>
          <a:p>
            <a:pPr marL="342900" indent="-342900" algn="l">
              <a:buFont typeface="Wingdings" pitchFamily="2" charset="2"/>
              <a:buChar char="Ø"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492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072494" cy="5857916"/>
          </a:xfrm>
        </p:spPr>
        <p:txBody>
          <a:bodyPr>
            <a:noAutofit/>
          </a:bodyPr>
          <a:lstStyle/>
          <a:p>
            <a:r>
              <a:rPr lang="en-IN" dirty="0" smtClean="0">
                <a:solidFill>
                  <a:schemeClr val="accent3"/>
                </a:solidFill>
              </a:rPr>
              <a:t>                            Competitive </a:t>
            </a:r>
            <a:r>
              <a:rPr lang="en-IN" dirty="0">
                <a:solidFill>
                  <a:schemeClr val="accent3"/>
                </a:solidFill>
              </a:rPr>
              <a:t>Exams in </a:t>
            </a:r>
            <a:r>
              <a:rPr lang="en-IN" dirty="0" smtClean="0">
                <a:solidFill>
                  <a:schemeClr val="accent3"/>
                </a:solidFill>
              </a:rPr>
              <a:t>India</a:t>
            </a:r>
            <a:r>
              <a:rPr lang="en-IN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I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CEEB </a:t>
            </a:r>
            <a:r>
              <a:rPr lang="en-I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I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JNU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Combined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Entrance Examination for Biotechnology (CEEB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organized by JNU every year for admission to </a:t>
            </a:r>
            <a:r>
              <a:rPr lang="en-IN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Biotechnology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 in various participating Universities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iversity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Allahabad,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Allahabad 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Marine Biotechnology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Baba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Ghulam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Shah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Badshah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University,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Rajouri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(J&amp;K) 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IN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Bioresources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Biotechnology)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Banaras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Hindu University,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Varanasi 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Marine Biotechnology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Jambheshwar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University of Science and Technology,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Hisar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Guru Nanak Dev University, Amritsar; Himachal Pradesh University,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Shimla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Jawaharlal Nehru University, New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Delhi </a:t>
            </a:r>
          </a:p>
          <a:p>
            <a:pPr algn="l">
              <a:buFont typeface="Wingdings" pitchFamily="2" charset="2"/>
              <a:buChar char="v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Madurai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Maharshi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Dayanand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University, 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Rohtak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M.Sc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Medical Biotechnology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/>
            <a:r>
              <a:rPr lang="en-IN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IN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Starts: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February</a:t>
            </a:r>
          </a:p>
          <a:p>
            <a:pPr algn="l"/>
            <a:r>
              <a:rPr lang="en-IN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IN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Deadline: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March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Eligibility</a:t>
            </a:r>
            <a:r>
              <a:rPr lang="en-IN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For MSc.: Bachelor’s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degree under Biological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Sciences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 Date: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3rd Week of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28604"/>
            <a:ext cx="7858180" cy="6143668"/>
          </a:xfrm>
        </p:spPr>
        <p:txBody>
          <a:bodyPr>
            <a:noAutofit/>
          </a:bodyPr>
          <a:lstStyle/>
          <a:p>
            <a:r>
              <a:rPr lang="en-IN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I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IIT JAM</a:t>
            </a:r>
            <a:endParaRPr lang="en-IN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JAM is an All India examination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conducted across the country jointly by the seven Indian Institutes of Technology on behalf of Ministry of Human Resources Development (MHRD), Government of India. </a:t>
            </a:r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JAM  is entrance examination for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admission to M.Sc. (Two Year), 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Joint M.Sc.-</a:t>
            </a:r>
            <a:r>
              <a:rPr lang="en-IN" sz="1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Dual Degree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other post - bachelor degree programmes at IITs.</a:t>
            </a:r>
          </a:p>
          <a:p>
            <a:pPr lvl="0" fontAlgn="base"/>
            <a:r>
              <a:rPr lang="en-IN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Eligibility </a:t>
            </a:r>
            <a:r>
              <a:rPr lang="en-IN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JAM: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Bachelors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degree in the concerned discipline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fontAlgn="base"/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JAM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specifically for those who have completed BSc in Biotech or related field. </a:t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main objective of JAM is to consolidate Science as a career option for bright students across the country. </a:t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 of Application</a:t>
            </a:r>
            <a:r>
              <a:rPr lang="en-IN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 end to October start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Last date</a:t>
            </a:r>
            <a:r>
              <a:rPr lang="en-IN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October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Exam:</a:t>
            </a:r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February next </a:t>
            </a:r>
            <a:r>
              <a:rPr lang="en-I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</a:p>
          <a:p>
            <a:pPr lvl="0" algn="l" fontAlgn="base"/>
            <a:endParaRPr lang="en-IN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fontAlgn="base"/>
            <a: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11188" y="490345"/>
            <a:ext cx="7923212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List of Universities Offering M.Sc. (Life Sciences)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rgbClr val="2E2D2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Aligarh Muslim University (AMU)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www.amu.ac.in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Banaras Hindu University (BHU )   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www.bhu.ac.in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Central Institute of Fisheries Education (CIFE)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www.cife.edu.in/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Central Marine Fisheries Research Institute (CMFRI)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www.cmfri.com/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Dr. B. R.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Ambedkar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Open University (Dr. BRAOU )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www.braou.ac.in/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Dr.B.R.Ambedkar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National Institute of Technology,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Jalandhar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7"/>
              </a:rPr>
              <a:t>ww.nitj.ac.in/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Guru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Jambheshwar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University,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Hisar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8"/>
              </a:rPr>
              <a:t>www.gjust.ac.in/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Guru Nanak Dev University, Amritsar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9"/>
              </a:rPr>
              <a:t>www.gndu.ac.in/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Himachal Pradesh University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0"/>
              </a:rPr>
              <a:t>hpuniv.nic.in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Institute of Himalayan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Bioresource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Technology (IHBT)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1"/>
              </a:rPr>
              <a:t>www.ihbt.res.in/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Jawaharlal Institute of Postgraduate Medical Education &amp; Research (JIPMER) 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2"/>
              </a:rPr>
              <a:t>www.jipmer.edu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Jawaharlal Nehru University (JNU)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3"/>
              </a:rPr>
              <a:t>www.jnu.ac.in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Kurukshetra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University 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4"/>
              </a:rPr>
              <a:t>www.kuk.ac.in/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Maharshi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i="0" u="none" strike="noStrike" cap="none" normalizeH="0" baseline="0" dirty="0" err="1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Dayanand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2E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University </a:t>
            </a: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15"/>
              </a:rPr>
              <a:t>www.mdurohtak.com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Punjab University, Chandigarh 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www.pu.ac.in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Punjab Agricultural University, Ludhiana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0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xfrm>
            <a:off x="457200" y="-76200"/>
            <a:ext cx="8229600" cy="13985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4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Courses other than </a:t>
            </a:r>
            <a:r>
              <a:rPr lang="en-US" sz="4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M.Sc</a:t>
            </a:r>
            <a:endParaRPr lang="en-US" sz="400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229600" cy="61722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degree can be obtained from any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 University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from IGNOU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Gandhi National Open University)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Eligibility: Graduation in any stream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Duration of course – 2 years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</TotalTime>
  <Words>692</Words>
  <Application>Microsoft Office PowerPoint</Application>
  <PresentationFormat>On-screen Show (4:3)</PresentationFormat>
  <Paragraphs>205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Career Opportunities  for  Science Graduates  (Medical &amp; biotechnology)</vt:lpstr>
      <vt:lpstr>Slide 2</vt:lpstr>
      <vt:lpstr>Slide 3</vt:lpstr>
      <vt:lpstr>CAREER CHOICE</vt:lpstr>
      <vt:lpstr>Slide 5</vt:lpstr>
      <vt:lpstr>Slide 6</vt:lpstr>
      <vt:lpstr>Slide 7</vt:lpstr>
      <vt:lpstr>Slide 8</vt:lpstr>
      <vt:lpstr>Courses other than M.Sc</vt:lpstr>
      <vt:lpstr>Slide 10</vt:lpstr>
      <vt:lpstr>Slide 11</vt:lpstr>
      <vt:lpstr>Defence &amp; Paramilitary Forces</vt:lpstr>
      <vt:lpstr>Defence &amp; Paramilitary Forces</vt:lpstr>
      <vt:lpstr>Slide 14</vt:lpstr>
      <vt:lpstr>Slide 15</vt:lpstr>
      <vt:lpstr>Slide 16</vt:lpstr>
      <vt:lpstr>Slide 17</vt:lpstr>
      <vt:lpstr>TRAINING PROGRAMS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of Competitive Exams in India</dc:title>
  <dc:creator>Windows User</dc:creator>
  <cp:lastModifiedBy>sony</cp:lastModifiedBy>
  <cp:revision>217</cp:revision>
  <dcterms:created xsi:type="dcterms:W3CDTF">2016-07-29T13:51:28Z</dcterms:created>
  <dcterms:modified xsi:type="dcterms:W3CDTF">2018-01-17T16:08:09Z</dcterms:modified>
</cp:coreProperties>
</file>