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55"/>
  </p:notesMasterIdLst>
  <p:sldIdLst>
    <p:sldId id="256" r:id="rId2"/>
    <p:sldId id="370" r:id="rId3"/>
    <p:sldId id="393" r:id="rId4"/>
    <p:sldId id="372" r:id="rId5"/>
    <p:sldId id="262" r:id="rId6"/>
    <p:sldId id="373" r:id="rId7"/>
    <p:sldId id="388" r:id="rId8"/>
    <p:sldId id="369" r:id="rId9"/>
    <p:sldId id="374" r:id="rId10"/>
    <p:sldId id="376" r:id="rId11"/>
    <p:sldId id="375" r:id="rId12"/>
    <p:sldId id="264" r:id="rId13"/>
    <p:sldId id="377" r:id="rId14"/>
    <p:sldId id="378" r:id="rId15"/>
    <p:sldId id="423" r:id="rId16"/>
    <p:sldId id="424" r:id="rId17"/>
    <p:sldId id="383" r:id="rId18"/>
    <p:sldId id="384" r:id="rId19"/>
    <p:sldId id="425" r:id="rId20"/>
    <p:sldId id="426" r:id="rId21"/>
    <p:sldId id="389" r:id="rId22"/>
    <p:sldId id="258" r:id="rId23"/>
    <p:sldId id="260" r:id="rId24"/>
    <p:sldId id="418" r:id="rId25"/>
    <p:sldId id="415" r:id="rId26"/>
    <p:sldId id="416" r:id="rId27"/>
    <p:sldId id="419" r:id="rId28"/>
    <p:sldId id="420" r:id="rId29"/>
    <p:sldId id="421" r:id="rId30"/>
    <p:sldId id="422" r:id="rId31"/>
    <p:sldId id="385" r:id="rId32"/>
    <p:sldId id="427" r:id="rId33"/>
    <p:sldId id="428" r:id="rId34"/>
    <p:sldId id="386" r:id="rId35"/>
    <p:sldId id="387" r:id="rId36"/>
    <p:sldId id="394" r:id="rId37"/>
    <p:sldId id="396" r:id="rId38"/>
    <p:sldId id="395" r:id="rId39"/>
    <p:sldId id="410" r:id="rId40"/>
    <p:sldId id="411" r:id="rId41"/>
    <p:sldId id="400" r:id="rId42"/>
    <p:sldId id="401" r:id="rId43"/>
    <p:sldId id="402" r:id="rId44"/>
    <p:sldId id="403" r:id="rId45"/>
    <p:sldId id="404" r:id="rId46"/>
    <p:sldId id="406" r:id="rId47"/>
    <p:sldId id="430" r:id="rId48"/>
    <p:sldId id="431" r:id="rId49"/>
    <p:sldId id="432" r:id="rId50"/>
    <p:sldId id="407" r:id="rId51"/>
    <p:sldId id="436" r:id="rId52"/>
    <p:sldId id="434" r:id="rId53"/>
    <p:sldId id="293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496E0"/>
    <a:srgbClr val="FF3300"/>
    <a:srgbClr val="F264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85" autoAdjust="0"/>
    <p:restoredTop sz="94660"/>
  </p:normalViewPr>
  <p:slideViewPr>
    <p:cSldViewPr>
      <p:cViewPr varScale="1">
        <p:scale>
          <a:sx n="69" d="100"/>
          <a:sy n="69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E0E137-AD7D-43CE-83F5-ECD2F8C7CE0F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4A138034-2680-4DC5-8E23-FE740F59550E}">
      <dgm:prSet/>
      <dgm:spPr/>
      <dgm:t>
        <a:bodyPr/>
        <a:lstStyle/>
        <a:p>
          <a:pPr rtl="0"/>
          <a:r>
            <a:rPr lang="en-US" smtClean="0"/>
            <a:t>University of Mumbai</a:t>
          </a:r>
          <a:endParaRPr lang="en-US"/>
        </a:p>
      </dgm:t>
    </dgm:pt>
    <dgm:pt modelId="{31D45F6D-F31E-4BDE-85F3-2ABA356F6547}" type="parTrans" cxnId="{7C1F902E-B930-43A4-8D89-9E8CCD0C7BA1}">
      <dgm:prSet/>
      <dgm:spPr/>
      <dgm:t>
        <a:bodyPr/>
        <a:lstStyle/>
        <a:p>
          <a:endParaRPr lang="en-US"/>
        </a:p>
      </dgm:t>
    </dgm:pt>
    <dgm:pt modelId="{D8B40384-2B44-4645-93C0-E13DEFB0CEB9}" type="sibTrans" cxnId="{7C1F902E-B930-43A4-8D89-9E8CCD0C7BA1}">
      <dgm:prSet/>
      <dgm:spPr/>
      <dgm:t>
        <a:bodyPr/>
        <a:lstStyle/>
        <a:p>
          <a:endParaRPr lang="en-US"/>
        </a:p>
      </dgm:t>
    </dgm:pt>
    <dgm:pt modelId="{BCEF9AA4-0E2F-4E41-AB4F-9CB2FDA7EE3B}">
      <dgm:prSet/>
      <dgm:spPr/>
      <dgm:t>
        <a:bodyPr/>
        <a:lstStyle/>
        <a:p>
          <a:pPr rtl="0"/>
          <a:r>
            <a:rPr lang="en-US" smtClean="0"/>
            <a:t>Jamnalal Bajaj Institute of Management Studies, Mumbai</a:t>
          </a:r>
          <a:endParaRPr lang="en-US"/>
        </a:p>
      </dgm:t>
    </dgm:pt>
    <dgm:pt modelId="{3635CC6A-1357-4620-9502-2677A6893F73}" type="parTrans" cxnId="{E2FC5F27-8D38-4E89-B09B-9DDB73625B2D}">
      <dgm:prSet/>
      <dgm:spPr/>
      <dgm:t>
        <a:bodyPr/>
        <a:lstStyle/>
        <a:p>
          <a:endParaRPr lang="en-US"/>
        </a:p>
      </dgm:t>
    </dgm:pt>
    <dgm:pt modelId="{CA6C3335-C571-434E-9B61-5D669706DEEF}" type="sibTrans" cxnId="{E2FC5F27-8D38-4E89-B09B-9DDB73625B2D}">
      <dgm:prSet/>
      <dgm:spPr/>
      <dgm:t>
        <a:bodyPr/>
        <a:lstStyle/>
        <a:p>
          <a:endParaRPr lang="en-US"/>
        </a:p>
      </dgm:t>
    </dgm:pt>
    <dgm:pt modelId="{8AA038C9-5D62-4F92-AD9C-16F949DAC16E}">
      <dgm:prSet/>
      <dgm:spPr/>
      <dgm:t>
        <a:bodyPr/>
        <a:lstStyle/>
        <a:p>
          <a:pPr rtl="0"/>
          <a:r>
            <a:rPr lang="en-US" smtClean="0"/>
            <a:t>MET (Mumbai Educational Trust) Institute of Management Studies, Bandra, Mumbai</a:t>
          </a:r>
          <a:endParaRPr lang="en-US"/>
        </a:p>
      </dgm:t>
    </dgm:pt>
    <dgm:pt modelId="{A1B4B3FD-CFA5-4D4F-B5D2-234DEB7FD37D}" type="parTrans" cxnId="{247B818F-1E12-4840-AEA6-3DE1A86407C7}">
      <dgm:prSet/>
      <dgm:spPr/>
      <dgm:t>
        <a:bodyPr/>
        <a:lstStyle/>
        <a:p>
          <a:endParaRPr lang="en-US"/>
        </a:p>
      </dgm:t>
    </dgm:pt>
    <dgm:pt modelId="{FB729838-2443-413C-8598-F49277FC1CBC}" type="sibTrans" cxnId="{247B818F-1E12-4840-AEA6-3DE1A86407C7}">
      <dgm:prSet/>
      <dgm:spPr/>
      <dgm:t>
        <a:bodyPr/>
        <a:lstStyle/>
        <a:p>
          <a:endParaRPr lang="en-US"/>
        </a:p>
      </dgm:t>
    </dgm:pt>
    <dgm:pt modelId="{B09B3F09-1DF0-4CF4-A542-30D29A4C5809}">
      <dgm:prSet/>
      <dgm:spPr/>
      <dgm:t>
        <a:bodyPr/>
        <a:lstStyle/>
        <a:p>
          <a:pPr rtl="0"/>
          <a:r>
            <a:rPr lang="en-US" smtClean="0"/>
            <a:t>Welingkar Institute of Management Studies, Mumbai</a:t>
          </a:r>
          <a:endParaRPr lang="en-US"/>
        </a:p>
      </dgm:t>
    </dgm:pt>
    <dgm:pt modelId="{ECC72E36-01FB-42FA-BD89-737D1D3CB683}" type="parTrans" cxnId="{E6F36BCB-2966-4563-A341-18F1E55E1A1E}">
      <dgm:prSet/>
      <dgm:spPr/>
      <dgm:t>
        <a:bodyPr/>
        <a:lstStyle/>
        <a:p>
          <a:endParaRPr lang="en-US"/>
        </a:p>
      </dgm:t>
    </dgm:pt>
    <dgm:pt modelId="{8838FA57-D19E-4FC3-AB01-8576624D0BEA}" type="sibTrans" cxnId="{E6F36BCB-2966-4563-A341-18F1E55E1A1E}">
      <dgm:prSet/>
      <dgm:spPr/>
      <dgm:t>
        <a:bodyPr/>
        <a:lstStyle/>
        <a:p>
          <a:endParaRPr lang="en-US"/>
        </a:p>
      </dgm:t>
    </dgm:pt>
    <dgm:pt modelId="{E46955C7-FC86-4680-9761-ADC6BAE9DDB9}">
      <dgm:prSet/>
      <dgm:spPr/>
      <dgm:t>
        <a:bodyPr/>
        <a:lstStyle/>
        <a:p>
          <a:pPr rtl="0"/>
          <a:r>
            <a:rPr lang="en-US" smtClean="0"/>
            <a:t>K.J. Somaiya Institute of Management Studies, Mumbai</a:t>
          </a:r>
          <a:endParaRPr lang="en-US"/>
        </a:p>
      </dgm:t>
    </dgm:pt>
    <dgm:pt modelId="{288F1E90-98F5-4A02-ACF5-833BC8F2DDB6}" type="parTrans" cxnId="{CB744B52-86A7-4AC6-84C7-AFAC928B0F90}">
      <dgm:prSet/>
      <dgm:spPr/>
      <dgm:t>
        <a:bodyPr/>
        <a:lstStyle/>
        <a:p>
          <a:endParaRPr lang="en-US"/>
        </a:p>
      </dgm:t>
    </dgm:pt>
    <dgm:pt modelId="{CA7143DC-A9F0-4547-AFEB-2B137D81BC0F}" type="sibTrans" cxnId="{CB744B52-86A7-4AC6-84C7-AFAC928B0F90}">
      <dgm:prSet/>
      <dgm:spPr/>
      <dgm:t>
        <a:bodyPr/>
        <a:lstStyle/>
        <a:p>
          <a:endParaRPr lang="en-US"/>
        </a:p>
      </dgm:t>
    </dgm:pt>
    <dgm:pt modelId="{585E2D43-0627-4460-80AD-5ECACCDEB43A}">
      <dgm:prSet/>
      <dgm:spPr/>
      <dgm:t>
        <a:bodyPr/>
        <a:lstStyle/>
        <a:p>
          <a:pPr rtl="0"/>
          <a:r>
            <a:rPr lang="en-US" smtClean="0"/>
            <a:t>IES Institute of Management Studies, Mumbai</a:t>
          </a:r>
          <a:endParaRPr lang="en-US"/>
        </a:p>
      </dgm:t>
    </dgm:pt>
    <dgm:pt modelId="{4D9638FF-B4BB-4FE8-A837-AAFFF648FDAF}" type="parTrans" cxnId="{B80E069A-0E51-4466-BE5C-5E20304332BD}">
      <dgm:prSet/>
      <dgm:spPr/>
      <dgm:t>
        <a:bodyPr/>
        <a:lstStyle/>
        <a:p>
          <a:endParaRPr lang="en-US"/>
        </a:p>
      </dgm:t>
    </dgm:pt>
    <dgm:pt modelId="{1AE4A7C1-9758-4B79-AC47-F09CECB06974}" type="sibTrans" cxnId="{B80E069A-0E51-4466-BE5C-5E20304332BD}">
      <dgm:prSet/>
      <dgm:spPr/>
      <dgm:t>
        <a:bodyPr/>
        <a:lstStyle/>
        <a:p>
          <a:endParaRPr lang="en-US"/>
        </a:p>
      </dgm:t>
    </dgm:pt>
    <dgm:pt modelId="{FC4330CA-62AF-4875-BC46-0D7B0228BB19}">
      <dgm:prSet/>
      <dgm:spPr/>
      <dgm:t>
        <a:bodyPr/>
        <a:lstStyle/>
        <a:p>
          <a:pPr rtl="0"/>
          <a:r>
            <a:rPr lang="en-US" smtClean="0"/>
            <a:t>Thakur Institute of Management Studies and Research, Mumbai</a:t>
          </a:r>
          <a:endParaRPr lang="en-US"/>
        </a:p>
      </dgm:t>
    </dgm:pt>
    <dgm:pt modelId="{65DA2463-BF54-443F-AE2F-5570B1C45786}" type="parTrans" cxnId="{5DA6343D-4F8A-41F5-97C4-8C74FFEF8430}">
      <dgm:prSet/>
      <dgm:spPr/>
      <dgm:t>
        <a:bodyPr/>
        <a:lstStyle/>
        <a:p>
          <a:endParaRPr lang="en-US"/>
        </a:p>
      </dgm:t>
    </dgm:pt>
    <dgm:pt modelId="{DE0B38F3-EC55-4485-9DD4-8187C60BA195}" type="sibTrans" cxnId="{5DA6343D-4F8A-41F5-97C4-8C74FFEF8430}">
      <dgm:prSet/>
      <dgm:spPr/>
      <dgm:t>
        <a:bodyPr/>
        <a:lstStyle/>
        <a:p>
          <a:endParaRPr lang="en-US"/>
        </a:p>
      </dgm:t>
    </dgm:pt>
    <dgm:pt modelId="{8C81EB0F-1132-4E08-9A18-95EC8DCD8FCD}" type="pres">
      <dgm:prSet presAssocID="{E5E0E137-AD7D-43CE-83F5-ECD2F8C7CE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3BA019-3546-4AC0-ABBE-B986CC9FC76A}" type="pres">
      <dgm:prSet presAssocID="{4A138034-2680-4DC5-8E23-FE740F59550E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BC28E3-5281-4511-883C-A665E9347C57}" type="pres">
      <dgm:prSet presAssocID="{D8B40384-2B44-4645-93C0-E13DEFB0CEB9}" presName="spacer" presStyleCnt="0"/>
      <dgm:spPr/>
    </dgm:pt>
    <dgm:pt modelId="{9475A631-61AE-44F8-BF68-D45741C7E238}" type="pres">
      <dgm:prSet presAssocID="{BCEF9AA4-0E2F-4E41-AB4F-9CB2FDA7EE3B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0D8EE5-3E3C-40E7-94DE-65704ACC76A8}" type="pres">
      <dgm:prSet presAssocID="{CA6C3335-C571-434E-9B61-5D669706DEEF}" presName="spacer" presStyleCnt="0"/>
      <dgm:spPr/>
    </dgm:pt>
    <dgm:pt modelId="{F2F360B1-D895-42D3-B157-FAD76AEE3C1E}" type="pres">
      <dgm:prSet presAssocID="{8AA038C9-5D62-4F92-AD9C-16F949DAC16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C0B8C-B67B-45AD-B1EF-29682796077D}" type="pres">
      <dgm:prSet presAssocID="{FB729838-2443-413C-8598-F49277FC1CBC}" presName="spacer" presStyleCnt="0"/>
      <dgm:spPr/>
    </dgm:pt>
    <dgm:pt modelId="{37CFAE65-E86C-4B5F-9B84-3D06C389AEED}" type="pres">
      <dgm:prSet presAssocID="{B09B3F09-1DF0-4CF4-A542-30D29A4C5809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FAC35-2F20-41BE-A3AA-04FA7304B6A7}" type="pres">
      <dgm:prSet presAssocID="{8838FA57-D19E-4FC3-AB01-8576624D0BEA}" presName="spacer" presStyleCnt="0"/>
      <dgm:spPr/>
    </dgm:pt>
    <dgm:pt modelId="{A5B872B9-44BD-455D-9CEE-2DCDDD5348C3}" type="pres">
      <dgm:prSet presAssocID="{E46955C7-FC86-4680-9761-ADC6BAE9DDB9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5BF14-4FAE-43A1-A198-FAF50BA8187B}" type="pres">
      <dgm:prSet presAssocID="{CA7143DC-A9F0-4547-AFEB-2B137D81BC0F}" presName="spacer" presStyleCnt="0"/>
      <dgm:spPr/>
    </dgm:pt>
    <dgm:pt modelId="{B8B91EC1-819F-45C5-8BAE-862814B47950}" type="pres">
      <dgm:prSet presAssocID="{585E2D43-0627-4460-80AD-5ECACCDEB43A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40A72E-C944-4C6B-ADD3-D46FDFADFE97}" type="pres">
      <dgm:prSet presAssocID="{1AE4A7C1-9758-4B79-AC47-F09CECB06974}" presName="spacer" presStyleCnt="0"/>
      <dgm:spPr/>
    </dgm:pt>
    <dgm:pt modelId="{0C3D2704-6404-4C43-A6BB-C40886658945}" type="pres">
      <dgm:prSet presAssocID="{FC4330CA-62AF-4875-BC46-0D7B0228BB19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FC5F27-8D38-4E89-B09B-9DDB73625B2D}" srcId="{E5E0E137-AD7D-43CE-83F5-ECD2F8C7CE0F}" destId="{BCEF9AA4-0E2F-4E41-AB4F-9CB2FDA7EE3B}" srcOrd="1" destOrd="0" parTransId="{3635CC6A-1357-4620-9502-2677A6893F73}" sibTransId="{CA6C3335-C571-434E-9B61-5D669706DEEF}"/>
    <dgm:cxn modelId="{CB744B52-86A7-4AC6-84C7-AFAC928B0F90}" srcId="{E5E0E137-AD7D-43CE-83F5-ECD2F8C7CE0F}" destId="{E46955C7-FC86-4680-9761-ADC6BAE9DDB9}" srcOrd="4" destOrd="0" parTransId="{288F1E90-98F5-4A02-ACF5-833BC8F2DDB6}" sibTransId="{CA7143DC-A9F0-4547-AFEB-2B137D81BC0F}"/>
    <dgm:cxn modelId="{A34679DD-830D-4122-A230-EF22C8A1250A}" type="presOf" srcId="{E46955C7-FC86-4680-9761-ADC6BAE9DDB9}" destId="{A5B872B9-44BD-455D-9CEE-2DCDDD5348C3}" srcOrd="0" destOrd="0" presId="urn:microsoft.com/office/officeart/2005/8/layout/vList2"/>
    <dgm:cxn modelId="{90D5B2AE-5375-4F74-8CF2-F573E1F7615D}" type="presOf" srcId="{E5E0E137-AD7D-43CE-83F5-ECD2F8C7CE0F}" destId="{8C81EB0F-1132-4E08-9A18-95EC8DCD8FCD}" srcOrd="0" destOrd="0" presId="urn:microsoft.com/office/officeart/2005/8/layout/vList2"/>
    <dgm:cxn modelId="{247B818F-1E12-4840-AEA6-3DE1A86407C7}" srcId="{E5E0E137-AD7D-43CE-83F5-ECD2F8C7CE0F}" destId="{8AA038C9-5D62-4F92-AD9C-16F949DAC16E}" srcOrd="2" destOrd="0" parTransId="{A1B4B3FD-CFA5-4D4F-B5D2-234DEB7FD37D}" sibTransId="{FB729838-2443-413C-8598-F49277FC1CBC}"/>
    <dgm:cxn modelId="{7C1F902E-B930-43A4-8D89-9E8CCD0C7BA1}" srcId="{E5E0E137-AD7D-43CE-83F5-ECD2F8C7CE0F}" destId="{4A138034-2680-4DC5-8E23-FE740F59550E}" srcOrd="0" destOrd="0" parTransId="{31D45F6D-F31E-4BDE-85F3-2ABA356F6547}" sibTransId="{D8B40384-2B44-4645-93C0-E13DEFB0CEB9}"/>
    <dgm:cxn modelId="{A623B1CC-0E92-4A9D-B157-DD048E98790C}" type="presOf" srcId="{585E2D43-0627-4460-80AD-5ECACCDEB43A}" destId="{B8B91EC1-819F-45C5-8BAE-862814B47950}" srcOrd="0" destOrd="0" presId="urn:microsoft.com/office/officeart/2005/8/layout/vList2"/>
    <dgm:cxn modelId="{9EB50CC7-3EAF-4ABD-845F-AF6C1092F767}" type="presOf" srcId="{4A138034-2680-4DC5-8E23-FE740F59550E}" destId="{343BA019-3546-4AC0-ABBE-B986CC9FC76A}" srcOrd="0" destOrd="0" presId="urn:microsoft.com/office/officeart/2005/8/layout/vList2"/>
    <dgm:cxn modelId="{D53EE4F1-C82D-48AF-8C08-18827467C516}" type="presOf" srcId="{B09B3F09-1DF0-4CF4-A542-30D29A4C5809}" destId="{37CFAE65-E86C-4B5F-9B84-3D06C389AEED}" srcOrd="0" destOrd="0" presId="urn:microsoft.com/office/officeart/2005/8/layout/vList2"/>
    <dgm:cxn modelId="{5DA6343D-4F8A-41F5-97C4-8C74FFEF8430}" srcId="{E5E0E137-AD7D-43CE-83F5-ECD2F8C7CE0F}" destId="{FC4330CA-62AF-4875-BC46-0D7B0228BB19}" srcOrd="6" destOrd="0" parTransId="{65DA2463-BF54-443F-AE2F-5570B1C45786}" sibTransId="{DE0B38F3-EC55-4485-9DD4-8187C60BA195}"/>
    <dgm:cxn modelId="{62062496-B871-448D-86EF-785AFA579FEC}" type="presOf" srcId="{BCEF9AA4-0E2F-4E41-AB4F-9CB2FDA7EE3B}" destId="{9475A631-61AE-44F8-BF68-D45741C7E238}" srcOrd="0" destOrd="0" presId="urn:microsoft.com/office/officeart/2005/8/layout/vList2"/>
    <dgm:cxn modelId="{65571EBC-CB9F-468C-B2EF-F1486C44CA44}" type="presOf" srcId="{8AA038C9-5D62-4F92-AD9C-16F949DAC16E}" destId="{F2F360B1-D895-42D3-B157-FAD76AEE3C1E}" srcOrd="0" destOrd="0" presId="urn:microsoft.com/office/officeart/2005/8/layout/vList2"/>
    <dgm:cxn modelId="{E6F36BCB-2966-4563-A341-18F1E55E1A1E}" srcId="{E5E0E137-AD7D-43CE-83F5-ECD2F8C7CE0F}" destId="{B09B3F09-1DF0-4CF4-A542-30D29A4C5809}" srcOrd="3" destOrd="0" parTransId="{ECC72E36-01FB-42FA-BD89-737D1D3CB683}" sibTransId="{8838FA57-D19E-4FC3-AB01-8576624D0BEA}"/>
    <dgm:cxn modelId="{58AFEA53-2DDF-43EE-815D-E2C50B322C08}" type="presOf" srcId="{FC4330CA-62AF-4875-BC46-0D7B0228BB19}" destId="{0C3D2704-6404-4C43-A6BB-C40886658945}" srcOrd="0" destOrd="0" presId="urn:microsoft.com/office/officeart/2005/8/layout/vList2"/>
    <dgm:cxn modelId="{B80E069A-0E51-4466-BE5C-5E20304332BD}" srcId="{E5E0E137-AD7D-43CE-83F5-ECD2F8C7CE0F}" destId="{585E2D43-0627-4460-80AD-5ECACCDEB43A}" srcOrd="5" destOrd="0" parTransId="{4D9638FF-B4BB-4FE8-A837-AAFFF648FDAF}" sibTransId="{1AE4A7C1-9758-4B79-AC47-F09CECB06974}"/>
    <dgm:cxn modelId="{2EEC6DD0-63DD-4C3D-9ACB-594216550850}" type="presParOf" srcId="{8C81EB0F-1132-4E08-9A18-95EC8DCD8FCD}" destId="{343BA019-3546-4AC0-ABBE-B986CC9FC76A}" srcOrd="0" destOrd="0" presId="urn:microsoft.com/office/officeart/2005/8/layout/vList2"/>
    <dgm:cxn modelId="{94A0D878-9F6C-4F37-A0C0-A87AB376D7BF}" type="presParOf" srcId="{8C81EB0F-1132-4E08-9A18-95EC8DCD8FCD}" destId="{88BC28E3-5281-4511-883C-A665E9347C57}" srcOrd="1" destOrd="0" presId="urn:microsoft.com/office/officeart/2005/8/layout/vList2"/>
    <dgm:cxn modelId="{C5F573B9-9531-466B-817E-15876E6EA47D}" type="presParOf" srcId="{8C81EB0F-1132-4E08-9A18-95EC8DCD8FCD}" destId="{9475A631-61AE-44F8-BF68-D45741C7E238}" srcOrd="2" destOrd="0" presId="urn:microsoft.com/office/officeart/2005/8/layout/vList2"/>
    <dgm:cxn modelId="{8BA2E9D9-BB60-4865-9DBF-9FCE06609945}" type="presParOf" srcId="{8C81EB0F-1132-4E08-9A18-95EC8DCD8FCD}" destId="{C20D8EE5-3E3C-40E7-94DE-65704ACC76A8}" srcOrd="3" destOrd="0" presId="urn:microsoft.com/office/officeart/2005/8/layout/vList2"/>
    <dgm:cxn modelId="{8A2E820F-0157-44CA-87EB-C42318CCDEEB}" type="presParOf" srcId="{8C81EB0F-1132-4E08-9A18-95EC8DCD8FCD}" destId="{F2F360B1-D895-42D3-B157-FAD76AEE3C1E}" srcOrd="4" destOrd="0" presId="urn:microsoft.com/office/officeart/2005/8/layout/vList2"/>
    <dgm:cxn modelId="{ADAAACAB-6FA7-429E-A151-F237CB1C77B4}" type="presParOf" srcId="{8C81EB0F-1132-4E08-9A18-95EC8DCD8FCD}" destId="{895C0B8C-B67B-45AD-B1EF-29682796077D}" srcOrd="5" destOrd="0" presId="urn:microsoft.com/office/officeart/2005/8/layout/vList2"/>
    <dgm:cxn modelId="{FCC383A0-DA87-4ED2-AC63-634714008FC1}" type="presParOf" srcId="{8C81EB0F-1132-4E08-9A18-95EC8DCD8FCD}" destId="{37CFAE65-E86C-4B5F-9B84-3D06C389AEED}" srcOrd="6" destOrd="0" presId="urn:microsoft.com/office/officeart/2005/8/layout/vList2"/>
    <dgm:cxn modelId="{2EF0DD1F-2BE3-460E-B74A-0C5802B794B1}" type="presParOf" srcId="{8C81EB0F-1132-4E08-9A18-95EC8DCD8FCD}" destId="{7D4FAC35-2F20-41BE-A3AA-04FA7304B6A7}" srcOrd="7" destOrd="0" presId="urn:microsoft.com/office/officeart/2005/8/layout/vList2"/>
    <dgm:cxn modelId="{EBB8EEB2-8804-491A-A7F0-555342BB3471}" type="presParOf" srcId="{8C81EB0F-1132-4E08-9A18-95EC8DCD8FCD}" destId="{A5B872B9-44BD-455D-9CEE-2DCDDD5348C3}" srcOrd="8" destOrd="0" presId="urn:microsoft.com/office/officeart/2005/8/layout/vList2"/>
    <dgm:cxn modelId="{8C290BA1-5BEA-4870-8288-8362480214E7}" type="presParOf" srcId="{8C81EB0F-1132-4E08-9A18-95EC8DCD8FCD}" destId="{48D5BF14-4FAE-43A1-A198-FAF50BA8187B}" srcOrd="9" destOrd="0" presId="urn:microsoft.com/office/officeart/2005/8/layout/vList2"/>
    <dgm:cxn modelId="{26CC303F-53E2-4D26-990A-413139125745}" type="presParOf" srcId="{8C81EB0F-1132-4E08-9A18-95EC8DCD8FCD}" destId="{B8B91EC1-819F-45C5-8BAE-862814B47950}" srcOrd="10" destOrd="0" presId="urn:microsoft.com/office/officeart/2005/8/layout/vList2"/>
    <dgm:cxn modelId="{028B57BF-011D-43B5-A71A-3414A0130606}" type="presParOf" srcId="{8C81EB0F-1132-4E08-9A18-95EC8DCD8FCD}" destId="{A340A72E-C944-4C6B-ADD3-D46FDFADFE97}" srcOrd="11" destOrd="0" presId="urn:microsoft.com/office/officeart/2005/8/layout/vList2"/>
    <dgm:cxn modelId="{3FEEFBF7-9A5A-43FD-807E-02BE5BE0665D}" type="presParOf" srcId="{8C81EB0F-1132-4E08-9A18-95EC8DCD8FCD}" destId="{0C3D2704-6404-4C43-A6BB-C40886658945}" srcOrd="1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038F48-3703-4A12-95A5-92CCD1F7239F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en-US"/>
        </a:p>
      </dgm:t>
    </dgm:pt>
    <dgm:pt modelId="{BD64ABD6-618E-40B9-A714-D7E92C3E9B59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Amity University, Gwalior, Jaipur and Mumbai</a:t>
          </a:r>
          <a:endParaRPr lang="en-US" dirty="0">
            <a:solidFill>
              <a:schemeClr val="tx1"/>
            </a:solidFill>
          </a:endParaRPr>
        </a:p>
      </dgm:t>
    </dgm:pt>
    <dgm:pt modelId="{23164C1D-7D78-4146-9F67-EFD5611C8D29}" type="parTrans" cxnId="{9A47FE62-A055-470A-9709-ED904A4FB742}">
      <dgm:prSet/>
      <dgm:spPr/>
      <dgm:t>
        <a:bodyPr/>
        <a:lstStyle/>
        <a:p>
          <a:endParaRPr lang="en-US"/>
        </a:p>
      </dgm:t>
    </dgm:pt>
    <dgm:pt modelId="{AAC7E626-7F9A-4D30-8678-667B8076F358}" type="sibTrans" cxnId="{9A47FE62-A055-470A-9709-ED904A4FB742}">
      <dgm:prSet/>
      <dgm:spPr/>
      <dgm:t>
        <a:bodyPr/>
        <a:lstStyle/>
        <a:p>
          <a:endParaRPr lang="en-US"/>
        </a:p>
      </dgm:t>
    </dgm:pt>
    <dgm:pt modelId="{374F09DF-879A-4045-80B2-FFB321E9ECCF}">
      <dgm:prSet custT="1"/>
      <dgm:spPr/>
      <dgm:t>
        <a:bodyPr/>
        <a:lstStyle/>
        <a:p>
          <a:pPr rtl="0"/>
          <a:r>
            <a:rPr lang="en-US" sz="1400" dirty="0" smtClean="0">
              <a:solidFill>
                <a:schemeClr val="tx1"/>
              </a:solidFill>
            </a:rPr>
            <a:t>Dr DY </a:t>
          </a:r>
          <a:r>
            <a:rPr lang="en-US" sz="1400" dirty="0" err="1" smtClean="0">
              <a:solidFill>
                <a:schemeClr val="tx1"/>
              </a:solidFill>
            </a:rPr>
            <a:t>Patil</a:t>
          </a:r>
          <a:r>
            <a:rPr lang="en-US" sz="1400" dirty="0" smtClean="0">
              <a:solidFill>
                <a:schemeClr val="tx1"/>
              </a:solidFill>
            </a:rPr>
            <a:t> </a:t>
          </a:r>
          <a:r>
            <a:rPr lang="en-US" sz="1400" dirty="0" err="1" smtClean="0">
              <a:solidFill>
                <a:schemeClr val="tx1"/>
              </a:solidFill>
            </a:rPr>
            <a:t>Vidyapeeth</a:t>
          </a:r>
          <a:r>
            <a:rPr lang="en-US" sz="1400" dirty="0" smtClean="0">
              <a:solidFill>
                <a:schemeClr val="tx1"/>
              </a:solidFill>
            </a:rPr>
            <a:t>, </a:t>
          </a:r>
          <a:r>
            <a:rPr lang="en-US" sz="1400" dirty="0" err="1" smtClean="0">
              <a:solidFill>
                <a:schemeClr val="tx1"/>
              </a:solidFill>
            </a:rPr>
            <a:t>Pune</a:t>
          </a:r>
          <a:endParaRPr lang="en-US" sz="1400" dirty="0">
            <a:solidFill>
              <a:schemeClr val="tx1"/>
            </a:solidFill>
          </a:endParaRPr>
        </a:p>
      </dgm:t>
    </dgm:pt>
    <dgm:pt modelId="{8B5A932E-D2B4-47CC-96D4-C27585CD4A5B}" type="parTrans" cxnId="{BDB92E62-965D-4953-8873-6A8D416DC956}">
      <dgm:prSet/>
      <dgm:spPr/>
      <dgm:t>
        <a:bodyPr/>
        <a:lstStyle/>
        <a:p>
          <a:endParaRPr lang="en-US"/>
        </a:p>
      </dgm:t>
    </dgm:pt>
    <dgm:pt modelId="{35060AC6-5992-4AA6-A318-9CA182FCCC6F}" type="sibTrans" cxnId="{BDB92E62-965D-4953-8873-6A8D416DC956}">
      <dgm:prSet/>
      <dgm:spPr/>
      <dgm:t>
        <a:bodyPr/>
        <a:lstStyle/>
        <a:p>
          <a:endParaRPr lang="en-US"/>
        </a:p>
      </dgm:t>
    </dgm:pt>
    <dgm:pt modelId="{26B805CC-75CC-4929-8FC8-4B61D0D4F7B4}">
      <dgm:prSet/>
      <dgm:spPr/>
      <dgm:t>
        <a:bodyPr/>
        <a:lstStyle/>
        <a:p>
          <a:pPr rtl="0"/>
          <a:r>
            <a:rPr lang="en-US" smtClean="0">
              <a:solidFill>
                <a:schemeClr val="tx1"/>
              </a:solidFill>
            </a:rPr>
            <a:t>Entrepreneurship Development Institute of India, Gandhinagar</a:t>
          </a:r>
          <a:endParaRPr lang="en-US">
            <a:solidFill>
              <a:schemeClr val="tx1"/>
            </a:solidFill>
          </a:endParaRPr>
        </a:p>
      </dgm:t>
    </dgm:pt>
    <dgm:pt modelId="{A33CB606-45AB-4243-9296-CFCCCE6FB6B8}" type="parTrans" cxnId="{32887415-5C3F-45C9-A651-A881EA696160}">
      <dgm:prSet/>
      <dgm:spPr/>
      <dgm:t>
        <a:bodyPr/>
        <a:lstStyle/>
        <a:p>
          <a:endParaRPr lang="en-US"/>
        </a:p>
      </dgm:t>
    </dgm:pt>
    <dgm:pt modelId="{879F31E0-5B8F-485D-8A73-3874C6E5C8FE}" type="sibTrans" cxnId="{32887415-5C3F-45C9-A651-A881EA696160}">
      <dgm:prSet/>
      <dgm:spPr/>
      <dgm:t>
        <a:bodyPr/>
        <a:lstStyle/>
        <a:p>
          <a:endParaRPr lang="en-US"/>
        </a:p>
      </dgm:t>
    </dgm:pt>
    <dgm:pt modelId="{FBF91C57-977D-48D8-ADE3-A692785533C4}">
      <dgm:prSet/>
      <dgm:spPr/>
      <dgm:t>
        <a:bodyPr/>
        <a:lstStyle/>
        <a:p>
          <a:pPr rtl="0"/>
          <a:r>
            <a:rPr lang="en-US" smtClean="0">
              <a:solidFill>
                <a:schemeClr val="tx1"/>
              </a:solidFill>
            </a:rPr>
            <a:t>FLAME School of Business, Pune</a:t>
          </a:r>
          <a:endParaRPr lang="en-US">
            <a:solidFill>
              <a:schemeClr val="tx1"/>
            </a:solidFill>
          </a:endParaRPr>
        </a:p>
      </dgm:t>
    </dgm:pt>
    <dgm:pt modelId="{5372311E-2373-467F-8710-1900BAC9832D}" type="parTrans" cxnId="{6E87356F-DA6B-45B5-A056-56953E928A98}">
      <dgm:prSet/>
      <dgm:spPr/>
      <dgm:t>
        <a:bodyPr/>
        <a:lstStyle/>
        <a:p>
          <a:endParaRPr lang="en-US"/>
        </a:p>
      </dgm:t>
    </dgm:pt>
    <dgm:pt modelId="{8E88BDF1-D4A2-4726-A5D2-3A961D25ACAB}" type="sibTrans" cxnId="{6E87356F-DA6B-45B5-A056-56953E928A98}">
      <dgm:prSet/>
      <dgm:spPr/>
      <dgm:t>
        <a:bodyPr/>
        <a:lstStyle/>
        <a:p>
          <a:endParaRPr lang="en-US"/>
        </a:p>
      </dgm:t>
    </dgm:pt>
    <dgm:pt modelId="{131C0B76-33A3-40EE-9975-86031B4B428A}">
      <dgm:prSet/>
      <dgm:spPr/>
      <dgm:t>
        <a:bodyPr/>
        <a:lstStyle/>
        <a:p>
          <a:pPr rtl="0"/>
          <a:r>
            <a:rPr lang="en-US" smtClean="0">
              <a:solidFill>
                <a:schemeClr val="tx1"/>
              </a:solidFill>
            </a:rPr>
            <a:t>Institute of Rural Management, Jaipur</a:t>
          </a:r>
          <a:endParaRPr lang="en-US">
            <a:solidFill>
              <a:schemeClr val="tx1"/>
            </a:solidFill>
          </a:endParaRPr>
        </a:p>
      </dgm:t>
    </dgm:pt>
    <dgm:pt modelId="{9C0796E2-10F2-48C6-B0DE-02FA03F16B9D}" type="parTrans" cxnId="{BEBAAFE0-995D-453F-8701-396530344C11}">
      <dgm:prSet/>
      <dgm:spPr/>
      <dgm:t>
        <a:bodyPr/>
        <a:lstStyle/>
        <a:p>
          <a:endParaRPr lang="en-US"/>
        </a:p>
      </dgm:t>
    </dgm:pt>
    <dgm:pt modelId="{CBC9FA56-7507-4E31-8B39-D1A7D6FC122D}" type="sibTrans" cxnId="{BEBAAFE0-995D-453F-8701-396530344C11}">
      <dgm:prSet/>
      <dgm:spPr/>
      <dgm:t>
        <a:bodyPr/>
        <a:lstStyle/>
        <a:p>
          <a:endParaRPr lang="en-US"/>
        </a:p>
      </dgm:t>
    </dgm:pt>
    <dgm:pt modelId="{46583866-7DDC-4D58-A2D4-6AA9949A15E9}">
      <dgm:prSet/>
      <dgm:spPr/>
      <dgm:t>
        <a:bodyPr/>
        <a:lstStyle/>
        <a:p>
          <a:pPr rtl="0"/>
          <a:r>
            <a:rPr lang="en-US" smtClean="0">
              <a:solidFill>
                <a:schemeClr val="tx1"/>
              </a:solidFill>
            </a:rPr>
            <a:t>Institute for Technology &amp; Management, Navi Mumbai</a:t>
          </a:r>
          <a:endParaRPr lang="en-US">
            <a:solidFill>
              <a:schemeClr val="tx1"/>
            </a:solidFill>
          </a:endParaRPr>
        </a:p>
      </dgm:t>
    </dgm:pt>
    <dgm:pt modelId="{472B3E84-E643-4897-9509-BED942D3779C}" type="parTrans" cxnId="{62CAC40E-7678-49F3-92A8-881DCBBFDC5A}">
      <dgm:prSet/>
      <dgm:spPr/>
      <dgm:t>
        <a:bodyPr/>
        <a:lstStyle/>
        <a:p>
          <a:endParaRPr lang="en-US"/>
        </a:p>
      </dgm:t>
    </dgm:pt>
    <dgm:pt modelId="{8BF2E1C5-72D5-4759-A76A-1331E44EFDE3}" type="sibTrans" cxnId="{62CAC40E-7678-49F3-92A8-881DCBBFDC5A}">
      <dgm:prSet/>
      <dgm:spPr/>
      <dgm:t>
        <a:bodyPr/>
        <a:lstStyle/>
        <a:p>
          <a:endParaRPr lang="en-US"/>
        </a:p>
      </dgm:t>
    </dgm:pt>
    <dgm:pt modelId="{5917283B-91FD-4013-8B27-F3A2FFAE4BA0}">
      <dgm:prSet/>
      <dgm:spPr/>
      <dgm:t>
        <a:bodyPr/>
        <a:lstStyle/>
        <a:p>
          <a:pPr rtl="0"/>
          <a:r>
            <a:rPr lang="en-US" smtClean="0">
              <a:solidFill>
                <a:schemeClr val="tx1"/>
              </a:solidFill>
            </a:rPr>
            <a:t>JK Lakshmipat University, Jaipur</a:t>
          </a:r>
          <a:endParaRPr lang="en-US">
            <a:solidFill>
              <a:schemeClr val="tx1"/>
            </a:solidFill>
          </a:endParaRPr>
        </a:p>
      </dgm:t>
    </dgm:pt>
    <dgm:pt modelId="{D844A2E3-F15E-415D-B9F8-08606B701F09}" type="parTrans" cxnId="{6D4A52FC-27AA-4DD3-B507-1EAE846F5030}">
      <dgm:prSet/>
      <dgm:spPr/>
      <dgm:t>
        <a:bodyPr/>
        <a:lstStyle/>
        <a:p>
          <a:endParaRPr lang="en-US"/>
        </a:p>
      </dgm:t>
    </dgm:pt>
    <dgm:pt modelId="{17B8F2CA-B316-4764-9B6B-99B65C9DE725}" type="sibTrans" cxnId="{6D4A52FC-27AA-4DD3-B507-1EAE846F5030}">
      <dgm:prSet/>
      <dgm:spPr/>
      <dgm:t>
        <a:bodyPr/>
        <a:lstStyle/>
        <a:p>
          <a:endParaRPr lang="en-US"/>
        </a:p>
      </dgm:t>
    </dgm:pt>
    <dgm:pt modelId="{EC0B9527-C40A-496F-8C02-1CF425312AE3}">
      <dgm:prSet/>
      <dgm:spPr/>
      <dgm:t>
        <a:bodyPr/>
        <a:lstStyle/>
        <a:p>
          <a:pPr rtl="0"/>
          <a:r>
            <a:rPr lang="en-US" dirty="0" err="1" smtClean="0">
              <a:solidFill>
                <a:schemeClr val="tx1"/>
              </a:solidFill>
            </a:rPr>
            <a:t>Jaipuria</a:t>
          </a:r>
          <a:r>
            <a:rPr lang="en-US" dirty="0" smtClean="0">
              <a:solidFill>
                <a:schemeClr val="tx1"/>
              </a:solidFill>
            </a:rPr>
            <a:t> Institute of Management, </a:t>
          </a:r>
          <a:r>
            <a:rPr lang="en-US" dirty="0" err="1" smtClean="0">
              <a:solidFill>
                <a:schemeClr val="tx1"/>
              </a:solidFill>
            </a:rPr>
            <a:t>Jaipur</a:t>
          </a:r>
          <a:r>
            <a:rPr lang="en-US" dirty="0" smtClean="0">
              <a:solidFill>
                <a:schemeClr val="tx1"/>
              </a:solidFill>
            </a:rPr>
            <a:t> and Indore</a:t>
          </a:r>
          <a:endParaRPr lang="en-US" dirty="0">
            <a:solidFill>
              <a:schemeClr val="tx1"/>
            </a:solidFill>
          </a:endParaRPr>
        </a:p>
      </dgm:t>
    </dgm:pt>
    <dgm:pt modelId="{4D24280F-4EC6-4B49-B6A4-00E03B23E1FD}" type="parTrans" cxnId="{4C2FE9EC-2A53-47EA-AA29-9B25CC550A6C}">
      <dgm:prSet/>
      <dgm:spPr/>
      <dgm:t>
        <a:bodyPr/>
        <a:lstStyle/>
        <a:p>
          <a:endParaRPr lang="en-US"/>
        </a:p>
      </dgm:t>
    </dgm:pt>
    <dgm:pt modelId="{2F7617A7-E8AD-40AB-8A21-CA54C54185A1}" type="sibTrans" cxnId="{4C2FE9EC-2A53-47EA-AA29-9B25CC550A6C}">
      <dgm:prSet/>
      <dgm:spPr/>
      <dgm:t>
        <a:bodyPr/>
        <a:lstStyle/>
        <a:p>
          <a:endParaRPr lang="en-US"/>
        </a:p>
      </dgm:t>
    </dgm:pt>
    <dgm:pt modelId="{3EB8FCFE-CAC2-4B23-B624-413DB74BF4DD}">
      <dgm:prSet/>
      <dgm:spPr/>
      <dgm:t>
        <a:bodyPr/>
        <a:lstStyle/>
        <a:p>
          <a:pPr rtl="0"/>
          <a:r>
            <a:rPr lang="en-US" smtClean="0">
              <a:solidFill>
                <a:schemeClr val="tx1"/>
              </a:solidFill>
            </a:rPr>
            <a:t>MIT School of Business, Pune</a:t>
          </a:r>
          <a:endParaRPr lang="en-US">
            <a:solidFill>
              <a:schemeClr val="tx1"/>
            </a:solidFill>
          </a:endParaRPr>
        </a:p>
      </dgm:t>
    </dgm:pt>
    <dgm:pt modelId="{D19C0117-532D-4659-8D56-F2FD65E3A908}" type="parTrans" cxnId="{C47042CD-09D2-4D99-942A-4F9E81AA9946}">
      <dgm:prSet/>
      <dgm:spPr/>
      <dgm:t>
        <a:bodyPr/>
        <a:lstStyle/>
        <a:p>
          <a:endParaRPr lang="en-US"/>
        </a:p>
      </dgm:t>
    </dgm:pt>
    <dgm:pt modelId="{08EA6323-E29E-43B3-ACFC-C6B24EF81574}" type="sibTrans" cxnId="{C47042CD-09D2-4D99-942A-4F9E81AA9946}">
      <dgm:prSet/>
      <dgm:spPr/>
      <dgm:t>
        <a:bodyPr/>
        <a:lstStyle/>
        <a:p>
          <a:endParaRPr lang="en-US"/>
        </a:p>
      </dgm:t>
    </dgm:pt>
    <dgm:pt modelId="{2FB4A1EB-245D-4EB7-86F0-0BCF7E75254A}">
      <dgm:prSet/>
      <dgm:spPr/>
      <dgm:t>
        <a:bodyPr/>
        <a:lstStyle/>
        <a:p>
          <a:pPr rtl="0"/>
          <a:r>
            <a:rPr lang="en-US" smtClean="0">
              <a:solidFill>
                <a:schemeClr val="tx1"/>
              </a:solidFill>
            </a:rPr>
            <a:t>Mitcon Institute of Management, Pune</a:t>
          </a:r>
          <a:endParaRPr lang="en-US">
            <a:solidFill>
              <a:schemeClr val="tx1"/>
            </a:solidFill>
          </a:endParaRPr>
        </a:p>
      </dgm:t>
    </dgm:pt>
    <dgm:pt modelId="{1AE11083-5080-49A0-B518-F9F559420409}" type="parTrans" cxnId="{88D8D51E-25F3-4A60-8E73-B40621EA9B8F}">
      <dgm:prSet/>
      <dgm:spPr/>
      <dgm:t>
        <a:bodyPr/>
        <a:lstStyle/>
        <a:p>
          <a:endParaRPr lang="en-US"/>
        </a:p>
      </dgm:t>
    </dgm:pt>
    <dgm:pt modelId="{315DB744-67B5-4B9B-BC8D-3DD1CE123800}" type="sibTrans" cxnId="{88D8D51E-25F3-4A60-8E73-B40621EA9B8F}">
      <dgm:prSet/>
      <dgm:spPr/>
      <dgm:t>
        <a:bodyPr/>
        <a:lstStyle/>
        <a:p>
          <a:endParaRPr lang="en-US"/>
        </a:p>
      </dgm:t>
    </dgm:pt>
    <dgm:pt modelId="{DB4A348F-A842-49A5-BC07-17823D85E0E4}">
      <dgm:prSet/>
      <dgm:spPr/>
      <dgm:t>
        <a:bodyPr/>
        <a:lstStyle/>
        <a:p>
          <a:pPr rtl="0"/>
          <a:r>
            <a:rPr lang="en-US" smtClean="0">
              <a:solidFill>
                <a:schemeClr val="tx1"/>
              </a:solidFill>
            </a:rPr>
            <a:t>Shanti Business School, Ahmedabad</a:t>
          </a:r>
          <a:endParaRPr lang="en-US">
            <a:solidFill>
              <a:schemeClr val="tx1"/>
            </a:solidFill>
          </a:endParaRPr>
        </a:p>
      </dgm:t>
    </dgm:pt>
    <dgm:pt modelId="{13C197CB-166C-4B9D-9C63-EB882CC8C4ED}" type="parTrans" cxnId="{DC12810D-5E93-448C-B51F-DA93548E1320}">
      <dgm:prSet/>
      <dgm:spPr/>
      <dgm:t>
        <a:bodyPr/>
        <a:lstStyle/>
        <a:p>
          <a:endParaRPr lang="en-US"/>
        </a:p>
      </dgm:t>
    </dgm:pt>
    <dgm:pt modelId="{5A1F403B-FA2E-4F4D-9FD4-FCC47ABA349A}" type="sibTrans" cxnId="{DC12810D-5E93-448C-B51F-DA93548E1320}">
      <dgm:prSet/>
      <dgm:spPr/>
      <dgm:t>
        <a:bodyPr/>
        <a:lstStyle/>
        <a:p>
          <a:endParaRPr lang="en-US"/>
        </a:p>
      </dgm:t>
    </dgm:pt>
    <dgm:pt modelId="{63AC0231-90D4-49BF-B64F-7E07945DB60B}">
      <dgm:prSet/>
      <dgm:spPr/>
      <dgm:t>
        <a:bodyPr/>
        <a:lstStyle/>
        <a:p>
          <a:pPr rtl="0"/>
          <a:r>
            <a:rPr lang="en-US" dirty="0" err="1" smtClean="0">
              <a:solidFill>
                <a:schemeClr val="tx1"/>
              </a:solidFill>
            </a:rPr>
            <a:t>Suryadatta</a:t>
          </a:r>
          <a:r>
            <a:rPr lang="en-US" dirty="0" smtClean="0">
              <a:solidFill>
                <a:schemeClr val="tx1"/>
              </a:solidFill>
            </a:rPr>
            <a:t> Institute of Business Management &amp; Technology, Pune</a:t>
          </a:r>
          <a:endParaRPr lang="en-US" dirty="0">
            <a:solidFill>
              <a:schemeClr val="tx1"/>
            </a:solidFill>
          </a:endParaRPr>
        </a:p>
      </dgm:t>
    </dgm:pt>
    <dgm:pt modelId="{F24A99C3-5B26-4E9C-A0B4-57CF5ED704E9}" type="parTrans" cxnId="{46A85F4A-4E08-4D28-A3CC-C420FFB69994}">
      <dgm:prSet/>
      <dgm:spPr/>
      <dgm:t>
        <a:bodyPr/>
        <a:lstStyle/>
        <a:p>
          <a:endParaRPr lang="en-US"/>
        </a:p>
      </dgm:t>
    </dgm:pt>
    <dgm:pt modelId="{04695A57-74B6-4530-A68E-4AC8D97A9B5C}" type="sibTrans" cxnId="{46A85F4A-4E08-4D28-A3CC-C420FFB69994}">
      <dgm:prSet/>
      <dgm:spPr/>
      <dgm:t>
        <a:bodyPr/>
        <a:lstStyle/>
        <a:p>
          <a:endParaRPr lang="en-US"/>
        </a:p>
      </dgm:t>
    </dgm:pt>
    <dgm:pt modelId="{4CEF28E7-959A-463C-846D-95587C6B958D}" type="pres">
      <dgm:prSet presAssocID="{E5038F48-3703-4A12-95A5-92CCD1F723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D580FB-67ED-4B5A-B935-58C0BA03D4E8}" type="pres">
      <dgm:prSet presAssocID="{BD64ABD6-618E-40B9-A714-D7E92C3E9B59}" presName="parentText" presStyleLbl="node1" presStyleIdx="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972773-82F2-46D6-A562-75B7669C021C}" type="pres">
      <dgm:prSet presAssocID="{AAC7E626-7F9A-4D30-8678-667B8076F358}" presName="spacer" presStyleCnt="0"/>
      <dgm:spPr/>
    </dgm:pt>
    <dgm:pt modelId="{DBD00707-15C3-4D51-9E89-AD9F56C6D3A2}" type="pres">
      <dgm:prSet presAssocID="{374F09DF-879A-4045-80B2-FFB321E9ECCF}" presName="parentText" presStyleLbl="node1" presStyleIdx="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76785-B175-4399-A27B-E1AFF7993E40}" type="pres">
      <dgm:prSet presAssocID="{35060AC6-5992-4AA6-A318-9CA182FCCC6F}" presName="spacer" presStyleCnt="0"/>
      <dgm:spPr/>
    </dgm:pt>
    <dgm:pt modelId="{32E95D00-C90D-4A6B-A417-BC191598D4DC}" type="pres">
      <dgm:prSet presAssocID="{26B805CC-75CC-4929-8FC8-4B61D0D4F7B4}" presName="parentText" presStyleLbl="node1" presStyleIdx="2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DDAB3-8C17-4AB6-BE21-A934B2B4F6A0}" type="pres">
      <dgm:prSet presAssocID="{879F31E0-5B8F-485D-8A73-3874C6E5C8FE}" presName="spacer" presStyleCnt="0"/>
      <dgm:spPr/>
    </dgm:pt>
    <dgm:pt modelId="{8C7339FF-B9E2-4706-8502-6941D038CFD9}" type="pres">
      <dgm:prSet presAssocID="{FBF91C57-977D-48D8-ADE3-A692785533C4}" presName="parentText" presStyleLbl="node1" presStyleIdx="3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1FAA9-E066-414A-B68B-83330E6B59D6}" type="pres">
      <dgm:prSet presAssocID="{8E88BDF1-D4A2-4726-A5D2-3A961D25ACAB}" presName="spacer" presStyleCnt="0"/>
      <dgm:spPr/>
    </dgm:pt>
    <dgm:pt modelId="{301269B0-3811-4EDA-99B0-21A58E4B6E2D}" type="pres">
      <dgm:prSet presAssocID="{131C0B76-33A3-40EE-9975-86031B4B428A}" presName="parentText" presStyleLbl="node1" presStyleIdx="4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578937-DAA2-4E28-9412-02B53068A785}" type="pres">
      <dgm:prSet presAssocID="{CBC9FA56-7507-4E31-8B39-D1A7D6FC122D}" presName="spacer" presStyleCnt="0"/>
      <dgm:spPr/>
    </dgm:pt>
    <dgm:pt modelId="{901C8152-5739-4637-870D-820440E616A3}" type="pres">
      <dgm:prSet presAssocID="{46583866-7DDC-4D58-A2D4-6AA9949A15E9}" presName="parentText" presStyleLbl="node1" presStyleIdx="5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8A960A-E37F-4707-9D76-20D6E06410FA}" type="pres">
      <dgm:prSet presAssocID="{8BF2E1C5-72D5-4759-A76A-1331E44EFDE3}" presName="spacer" presStyleCnt="0"/>
      <dgm:spPr/>
    </dgm:pt>
    <dgm:pt modelId="{189D2FA2-2681-4B54-BE17-BF79F5FA3A64}" type="pres">
      <dgm:prSet presAssocID="{5917283B-91FD-4013-8B27-F3A2FFAE4BA0}" presName="parentText" presStyleLbl="node1" presStyleIdx="6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D5771-9902-4F66-85BC-6DA65F8DDD7E}" type="pres">
      <dgm:prSet presAssocID="{17B8F2CA-B316-4764-9B6B-99B65C9DE725}" presName="spacer" presStyleCnt="0"/>
      <dgm:spPr/>
    </dgm:pt>
    <dgm:pt modelId="{C1947DF1-5DAE-4675-80D6-0EC28B324A4C}" type="pres">
      <dgm:prSet presAssocID="{EC0B9527-C40A-496F-8C02-1CF425312AE3}" presName="parentText" presStyleLbl="node1" presStyleIdx="7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BC6750-F8A3-4D83-A517-5F1B3D9B6D70}" type="pres">
      <dgm:prSet presAssocID="{2F7617A7-E8AD-40AB-8A21-CA54C54185A1}" presName="spacer" presStyleCnt="0"/>
      <dgm:spPr/>
    </dgm:pt>
    <dgm:pt modelId="{F3FAC4C9-96DF-400E-9579-83DB511AC471}" type="pres">
      <dgm:prSet presAssocID="{3EB8FCFE-CAC2-4B23-B624-413DB74BF4DD}" presName="parentText" presStyleLbl="node1" presStyleIdx="8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88014B-3DFE-463D-B8F6-5A86E76409FF}" type="pres">
      <dgm:prSet presAssocID="{08EA6323-E29E-43B3-ACFC-C6B24EF81574}" presName="spacer" presStyleCnt="0"/>
      <dgm:spPr/>
    </dgm:pt>
    <dgm:pt modelId="{576506C5-FD0B-4669-9908-5F5F6CAE08EB}" type="pres">
      <dgm:prSet presAssocID="{2FB4A1EB-245D-4EB7-86F0-0BCF7E75254A}" presName="parentText" presStyleLbl="node1" presStyleIdx="9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F86609-DBFF-44C8-9E7C-EEE016E365B1}" type="pres">
      <dgm:prSet presAssocID="{315DB744-67B5-4B9B-BC8D-3DD1CE123800}" presName="spacer" presStyleCnt="0"/>
      <dgm:spPr/>
    </dgm:pt>
    <dgm:pt modelId="{D8BA3DF8-11B4-4BD3-8A71-E472AC126364}" type="pres">
      <dgm:prSet presAssocID="{DB4A348F-A842-49A5-BC07-17823D85E0E4}" presName="parentText" presStyleLbl="node1" presStyleIdx="1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C452C3-54AE-45E6-B1C8-B51F2D8A3055}" type="pres">
      <dgm:prSet presAssocID="{5A1F403B-FA2E-4F4D-9FD4-FCC47ABA349A}" presName="spacer" presStyleCnt="0"/>
      <dgm:spPr/>
    </dgm:pt>
    <dgm:pt modelId="{608058EB-A186-49B5-8DC3-6B1DF21FDC6E}" type="pres">
      <dgm:prSet presAssocID="{63AC0231-90D4-49BF-B64F-7E07945DB60B}" presName="parentText" presStyleLbl="node1" presStyleIdx="11" presStyleCnt="12" custLinFactNeighborX="926" custLinFactNeighborY="-5112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325D30-D41E-4665-90B5-3A01E59A44BC}" type="presOf" srcId="{5917283B-91FD-4013-8B27-F3A2FFAE4BA0}" destId="{189D2FA2-2681-4B54-BE17-BF79F5FA3A64}" srcOrd="0" destOrd="0" presId="urn:microsoft.com/office/officeart/2005/8/layout/vList2"/>
    <dgm:cxn modelId="{831F99C1-121C-481B-855F-E697E2BFE761}" type="presOf" srcId="{3EB8FCFE-CAC2-4B23-B624-413DB74BF4DD}" destId="{F3FAC4C9-96DF-400E-9579-83DB511AC471}" srcOrd="0" destOrd="0" presId="urn:microsoft.com/office/officeart/2005/8/layout/vList2"/>
    <dgm:cxn modelId="{FC103493-7D01-4170-A744-B13E5D899109}" type="presOf" srcId="{63AC0231-90D4-49BF-B64F-7E07945DB60B}" destId="{608058EB-A186-49B5-8DC3-6B1DF21FDC6E}" srcOrd="0" destOrd="0" presId="urn:microsoft.com/office/officeart/2005/8/layout/vList2"/>
    <dgm:cxn modelId="{C3C6D1BF-9D58-4071-BD51-C8078E0E0DDB}" type="presOf" srcId="{26B805CC-75CC-4929-8FC8-4B61D0D4F7B4}" destId="{32E95D00-C90D-4A6B-A417-BC191598D4DC}" srcOrd="0" destOrd="0" presId="urn:microsoft.com/office/officeart/2005/8/layout/vList2"/>
    <dgm:cxn modelId="{62CAC40E-7678-49F3-92A8-881DCBBFDC5A}" srcId="{E5038F48-3703-4A12-95A5-92CCD1F7239F}" destId="{46583866-7DDC-4D58-A2D4-6AA9949A15E9}" srcOrd="5" destOrd="0" parTransId="{472B3E84-E643-4897-9509-BED942D3779C}" sibTransId="{8BF2E1C5-72D5-4759-A76A-1331E44EFDE3}"/>
    <dgm:cxn modelId="{6E87356F-DA6B-45B5-A056-56953E928A98}" srcId="{E5038F48-3703-4A12-95A5-92CCD1F7239F}" destId="{FBF91C57-977D-48D8-ADE3-A692785533C4}" srcOrd="3" destOrd="0" parTransId="{5372311E-2373-467F-8710-1900BAC9832D}" sibTransId="{8E88BDF1-D4A2-4726-A5D2-3A961D25ACAB}"/>
    <dgm:cxn modelId="{32887415-5C3F-45C9-A651-A881EA696160}" srcId="{E5038F48-3703-4A12-95A5-92CCD1F7239F}" destId="{26B805CC-75CC-4929-8FC8-4B61D0D4F7B4}" srcOrd="2" destOrd="0" parTransId="{A33CB606-45AB-4243-9296-CFCCCE6FB6B8}" sibTransId="{879F31E0-5B8F-485D-8A73-3874C6E5C8FE}"/>
    <dgm:cxn modelId="{6D4A52FC-27AA-4DD3-B507-1EAE846F5030}" srcId="{E5038F48-3703-4A12-95A5-92CCD1F7239F}" destId="{5917283B-91FD-4013-8B27-F3A2FFAE4BA0}" srcOrd="6" destOrd="0" parTransId="{D844A2E3-F15E-415D-B9F8-08606B701F09}" sibTransId="{17B8F2CA-B316-4764-9B6B-99B65C9DE725}"/>
    <dgm:cxn modelId="{9473673E-2D9D-4BB6-87B7-21DCD52A2DE4}" type="presOf" srcId="{DB4A348F-A842-49A5-BC07-17823D85E0E4}" destId="{D8BA3DF8-11B4-4BD3-8A71-E472AC126364}" srcOrd="0" destOrd="0" presId="urn:microsoft.com/office/officeart/2005/8/layout/vList2"/>
    <dgm:cxn modelId="{C47042CD-09D2-4D99-942A-4F9E81AA9946}" srcId="{E5038F48-3703-4A12-95A5-92CCD1F7239F}" destId="{3EB8FCFE-CAC2-4B23-B624-413DB74BF4DD}" srcOrd="8" destOrd="0" parTransId="{D19C0117-532D-4659-8D56-F2FD65E3A908}" sibTransId="{08EA6323-E29E-43B3-ACFC-C6B24EF81574}"/>
    <dgm:cxn modelId="{9A47FE62-A055-470A-9709-ED904A4FB742}" srcId="{E5038F48-3703-4A12-95A5-92CCD1F7239F}" destId="{BD64ABD6-618E-40B9-A714-D7E92C3E9B59}" srcOrd="0" destOrd="0" parTransId="{23164C1D-7D78-4146-9F67-EFD5611C8D29}" sibTransId="{AAC7E626-7F9A-4D30-8678-667B8076F358}"/>
    <dgm:cxn modelId="{983AB141-86D9-4518-86B6-34EC73C5D9A7}" type="presOf" srcId="{BD64ABD6-618E-40B9-A714-D7E92C3E9B59}" destId="{F7D580FB-67ED-4B5A-B935-58C0BA03D4E8}" srcOrd="0" destOrd="0" presId="urn:microsoft.com/office/officeart/2005/8/layout/vList2"/>
    <dgm:cxn modelId="{DC12810D-5E93-448C-B51F-DA93548E1320}" srcId="{E5038F48-3703-4A12-95A5-92CCD1F7239F}" destId="{DB4A348F-A842-49A5-BC07-17823D85E0E4}" srcOrd="10" destOrd="0" parTransId="{13C197CB-166C-4B9D-9C63-EB882CC8C4ED}" sibTransId="{5A1F403B-FA2E-4F4D-9FD4-FCC47ABA349A}"/>
    <dgm:cxn modelId="{A3D19464-4454-4CAB-B2B5-C1F3BC57BE53}" type="presOf" srcId="{374F09DF-879A-4045-80B2-FFB321E9ECCF}" destId="{DBD00707-15C3-4D51-9E89-AD9F56C6D3A2}" srcOrd="0" destOrd="0" presId="urn:microsoft.com/office/officeart/2005/8/layout/vList2"/>
    <dgm:cxn modelId="{BDB92E62-965D-4953-8873-6A8D416DC956}" srcId="{E5038F48-3703-4A12-95A5-92CCD1F7239F}" destId="{374F09DF-879A-4045-80B2-FFB321E9ECCF}" srcOrd="1" destOrd="0" parTransId="{8B5A932E-D2B4-47CC-96D4-C27585CD4A5B}" sibTransId="{35060AC6-5992-4AA6-A318-9CA182FCCC6F}"/>
    <dgm:cxn modelId="{66E18523-DBF4-4C39-AD73-112AB189D61F}" type="presOf" srcId="{E5038F48-3703-4A12-95A5-92CCD1F7239F}" destId="{4CEF28E7-959A-463C-846D-95587C6B958D}" srcOrd="0" destOrd="0" presId="urn:microsoft.com/office/officeart/2005/8/layout/vList2"/>
    <dgm:cxn modelId="{E94ACA4C-0BF1-46D7-B053-922A71B975E8}" type="presOf" srcId="{FBF91C57-977D-48D8-ADE3-A692785533C4}" destId="{8C7339FF-B9E2-4706-8502-6941D038CFD9}" srcOrd="0" destOrd="0" presId="urn:microsoft.com/office/officeart/2005/8/layout/vList2"/>
    <dgm:cxn modelId="{4C2FE9EC-2A53-47EA-AA29-9B25CC550A6C}" srcId="{E5038F48-3703-4A12-95A5-92CCD1F7239F}" destId="{EC0B9527-C40A-496F-8C02-1CF425312AE3}" srcOrd="7" destOrd="0" parTransId="{4D24280F-4EC6-4B49-B6A4-00E03B23E1FD}" sibTransId="{2F7617A7-E8AD-40AB-8A21-CA54C54185A1}"/>
    <dgm:cxn modelId="{BAD97E5B-A0E4-4449-A66F-FBA5C2C169D2}" type="presOf" srcId="{2FB4A1EB-245D-4EB7-86F0-0BCF7E75254A}" destId="{576506C5-FD0B-4669-9908-5F5F6CAE08EB}" srcOrd="0" destOrd="0" presId="urn:microsoft.com/office/officeart/2005/8/layout/vList2"/>
    <dgm:cxn modelId="{7403A7EE-7980-4427-9486-BC1633D0087E}" type="presOf" srcId="{131C0B76-33A3-40EE-9975-86031B4B428A}" destId="{301269B0-3811-4EDA-99B0-21A58E4B6E2D}" srcOrd="0" destOrd="0" presId="urn:microsoft.com/office/officeart/2005/8/layout/vList2"/>
    <dgm:cxn modelId="{88D8D51E-25F3-4A60-8E73-B40621EA9B8F}" srcId="{E5038F48-3703-4A12-95A5-92CCD1F7239F}" destId="{2FB4A1EB-245D-4EB7-86F0-0BCF7E75254A}" srcOrd="9" destOrd="0" parTransId="{1AE11083-5080-49A0-B518-F9F559420409}" sibTransId="{315DB744-67B5-4B9B-BC8D-3DD1CE123800}"/>
    <dgm:cxn modelId="{8B3B210A-2353-42BD-B29B-4D2F19B2E088}" type="presOf" srcId="{EC0B9527-C40A-496F-8C02-1CF425312AE3}" destId="{C1947DF1-5DAE-4675-80D6-0EC28B324A4C}" srcOrd="0" destOrd="0" presId="urn:microsoft.com/office/officeart/2005/8/layout/vList2"/>
    <dgm:cxn modelId="{BEBAAFE0-995D-453F-8701-396530344C11}" srcId="{E5038F48-3703-4A12-95A5-92CCD1F7239F}" destId="{131C0B76-33A3-40EE-9975-86031B4B428A}" srcOrd="4" destOrd="0" parTransId="{9C0796E2-10F2-48C6-B0DE-02FA03F16B9D}" sibTransId="{CBC9FA56-7507-4E31-8B39-D1A7D6FC122D}"/>
    <dgm:cxn modelId="{1E620B3C-170D-4CD8-A3A7-6D89C474649E}" type="presOf" srcId="{46583866-7DDC-4D58-A2D4-6AA9949A15E9}" destId="{901C8152-5739-4637-870D-820440E616A3}" srcOrd="0" destOrd="0" presId="urn:microsoft.com/office/officeart/2005/8/layout/vList2"/>
    <dgm:cxn modelId="{46A85F4A-4E08-4D28-A3CC-C420FFB69994}" srcId="{E5038F48-3703-4A12-95A5-92CCD1F7239F}" destId="{63AC0231-90D4-49BF-B64F-7E07945DB60B}" srcOrd="11" destOrd="0" parTransId="{F24A99C3-5B26-4E9C-A0B4-57CF5ED704E9}" sibTransId="{04695A57-74B6-4530-A68E-4AC8D97A9B5C}"/>
    <dgm:cxn modelId="{D9B99C2E-AB47-45B1-BBC0-030E5C2CFC53}" type="presParOf" srcId="{4CEF28E7-959A-463C-846D-95587C6B958D}" destId="{F7D580FB-67ED-4B5A-B935-58C0BA03D4E8}" srcOrd="0" destOrd="0" presId="urn:microsoft.com/office/officeart/2005/8/layout/vList2"/>
    <dgm:cxn modelId="{B07D5151-ADAF-48DE-88F9-F66FC5C45D50}" type="presParOf" srcId="{4CEF28E7-959A-463C-846D-95587C6B958D}" destId="{7B972773-82F2-46D6-A562-75B7669C021C}" srcOrd="1" destOrd="0" presId="urn:microsoft.com/office/officeart/2005/8/layout/vList2"/>
    <dgm:cxn modelId="{72EDABB2-809B-4F52-B662-757A05A271DB}" type="presParOf" srcId="{4CEF28E7-959A-463C-846D-95587C6B958D}" destId="{DBD00707-15C3-4D51-9E89-AD9F56C6D3A2}" srcOrd="2" destOrd="0" presId="urn:microsoft.com/office/officeart/2005/8/layout/vList2"/>
    <dgm:cxn modelId="{61A51924-A8A7-4D7D-8DA8-0862B5AF9ABA}" type="presParOf" srcId="{4CEF28E7-959A-463C-846D-95587C6B958D}" destId="{19F76785-B175-4399-A27B-E1AFF7993E40}" srcOrd="3" destOrd="0" presId="urn:microsoft.com/office/officeart/2005/8/layout/vList2"/>
    <dgm:cxn modelId="{6F985143-AFA6-4450-AB4D-AFCA21EA7EFD}" type="presParOf" srcId="{4CEF28E7-959A-463C-846D-95587C6B958D}" destId="{32E95D00-C90D-4A6B-A417-BC191598D4DC}" srcOrd="4" destOrd="0" presId="urn:microsoft.com/office/officeart/2005/8/layout/vList2"/>
    <dgm:cxn modelId="{083A266F-8944-452E-BDAD-DE10BE1895DE}" type="presParOf" srcId="{4CEF28E7-959A-463C-846D-95587C6B958D}" destId="{699DDAB3-8C17-4AB6-BE21-A934B2B4F6A0}" srcOrd="5" destOrd="0" presId="urn:microsoft.com/office/officeart/2005/8/layout/vList2"/>
    <dgm:cxn modelId="{ED66B1C1-6D4A-41EF-8276-D616FAD5C51C}" type="presParOf" srcId="{4CEF28E7-959A-463C-846D-95587C6B958D}" destId="{8C7339FF-B9E2-4706-8502-6941D038CFD9}" srcOrd="6" destOrd="0" presId="urn:microsoft.com/office/officeart/2005/8/layout/vList2"/>
    <dgm:cxn modelId="{F62B84EC-6AFC-47D2-AB0C-03CB8F808B5B}" type="presParOf" srcId="{4CEF28E7-959A-463C-846D-95587C6B958D}" destId="{6441FAA9-E066-414A-B68B-83330E6B59D6}" srcOrd="7" destOrd="0" presId="urn:microsoft.com/office/officeart/2005/8/layout/vList2"/>
    <dgm:cxn modelId="{63B89A13-A847-4729-A708-BF2631EF2DA5}" type="presParOf" srcId="{4CEF28E7-959A-463C-846D-95587C6B958D}" destId="{301269B0-3811-4EDA-99B0-21A58E4B6E2D}" srcOrd="8" destOrd="0" presId="urn:microsoft.com/office/officeart/2005/8/layout/vList2"/>
    <dgm:cxn modelId="{C50D363F-5504-4FD4-85E1-C1E39808906B}" type="presParOf" srcId="{4CEF28E7-959A-463C-846D-95587C6B958D}" destId="{77578937-DAA2-4E28-9412-02B53068A785}" srcOrd="9" destOrd="0" presId="urn:microsoft.com/office/officeart/2005/8/layout/vList2"/>
    <dgm:cxn modelId="{C7434D08-EA82-4A85-B5A7-926329349A49}" type="presParOf" srcId="{4CEF28E7-959A-463C-846D-95587C6B958D}" destId="{901C8152-5739-4637-870D-820440E616A3}" srcOrd="10" destOrd="0" presId="urn:microsoft.com/office/officeart/2005/8/layout/vList2"/>
    <dgm:cxn modelId="{92A368BB-7693-4AD7-A903-474830FB6E5A}" type="presParOf" srcId="{4CEF28E7-959A-463C-846D-95587C6B958D}" destId="{6B8A960A-E37F-4707-9D76-20D6E06410FA}" srcOrd="11" destOrd="0" presId="urn:microsoft.com/office/officeart/2005/8/layout/vList2"/>
    <dgm:cxn modelId="{CE1F5D56-CF55-41A5-A1E8-AD132E51708C}" type="presParOf" srcId="{4CEF28E7-959A-463C-846D-95587C6B958D}" destId="{189D2FA2-2681-4B54-BE17-BF79F5FA3A64}" srcOrd="12" destOrd="0" presId="urn:microsoft.com/office/officeart/2005/8/layout/vList2"/>
    <dgm:cxn modelId="{EA0B1FF6-4135-4A78-A70C-274651DF6E6B}" type="presParOf" srcId="{4CEF28E7-959A-463C-846D-95587C6B958D}" destId="{B16D5771-9902-4F66-85BC-6DA65F8DDD7E}" srcOrd="13" destOrd="0" presId="urn:microsoft.com/office/officeart/2005/8/layout/vList2"/>
    <dgm:cxn modelId="{156BF29B-4A10-45BD-9336-15FE886E1BC2}" type="presParOf" srcId="{4CEF28E7-959A-463C-846D-95587C6B958D}" destId="{C1947DF1-5DAE-4675-80D6-0EC28B324A4C}" srcOrd="14" destOrd="0" presId="urn:microsoft.com/office/officeart/2005/8/layout/vList2"/>
    <dgm:cxn modelId="{19AE9AA4-97AB-492D-A6C8-7CA1D6CFA0E6}" type="presParOf" srcId="{4CEF28E7-959A-463C-846D-95587C6B958D}" destId="{B2BC6750-F8A3-4D83-A517-5F1B3D9B6D70}" srcOrd="15" destOrd="0" presId="urn:microsoft.com/office/officeart/2005/8/layout/vList2"/>
    <dgm:cxn modelId="{81E8F860-C979-4BEE-AEC3-9824193051F0}" type="presParOf" srcId="{4CEF28E7-959A-463C-846D-95587C6B958D}" destId="{F3FAC4C9-96DF-400E-9579-83DB511AC471}" srcOrd="16" destOrd="0" presId="urn:microsoft.com/office/officeart/2005/8/layout/vList2"/>
    <dgm:cxn modelId="{08B4D8E6-C8BC-4127-8BE5-0963FB5C5BFB}" type="presParOf" srcId="{4CEF28E7-959A-463C-846D-95587C6B958D}" destId="{BE88014B-3DFE-463D-B8F6-5A86E76409FF}" srcOrd="17" destOrd="0" presId="urn:microsoft.com/office/officeart/2005/8/layout/vList2"/>
    <dgm:cxn modelId="{05EEA666-B1E7-4B7B-B800-4555B5BAF42B}" type="presParOf" srcId="{4CEF28E7-959A-463C-846D-95587C6B958D}" destId="{576506C5-FD0B-4669-9908-5F5F6CAE08EB}" srcOrd="18" destOrd="0" presId="urn:microsoft.com/office/officeart/2005/8/layout/vList2"/>
    <dgm:cxn modelId="{954E0F03-E0B3-48E3-A6EF-C3BE5B5541AE}" type="presParOf" srcId="{4CEF28E7-959A-463C-846D-95587C6B958D}" destId="{76F86609-DBFF-44C8-9E7C-EEE016E365B1}" srcOrd="19" destOrd="0" presId="urn:microsoft.com/office/officeart/2005/8/layout/vList2"/>
    <dgm:cxn modelId="{FA4E17C3-4F6F-414C-965E-C1B3C5556060}" type="presParOf" srcId="{4CEF28E7-959A-463C-846D-95587C6B958D}" destId="{D8BA3DF8-11B4-4BD3-8A71-E472AC126364}" srcOrd="20" destOrd="0" presId="urn:microsoft.com/office/officeart/2005/8/layout/vList2"/>
    <dgm:cxn modelId="{579FE655-5AD6-4234-A026-7E2721F2311F}" type="presParOf" srcId="{4CEF28E7-959A-463C-846D-95587C6B958D}" destId="{C8C452C3-54AE-45E6-B1C8-B51F2D8A3055}" srcOrd="21" destOrd="0" presId="urn:microsoft.com/office/officeart/2005/8/layout/vList2"/>
    <dgm:cxn modelId="{BC9B4294-156B-4790-9E32-C37E9145FFD4}" type="presParOf" srcId="{4CEF28E7-959A-463C-846D-95587C6B958D}" destId="{608058EB-A186-49B5-8DC3-6B1DF21FDC6E}" srcOrd="2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212902-73AA-4B6C-9167-80D2FADA2A59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en-US"/>
        </a:p>
      </dgm:t>
    </dgm:pt>
    <dgm:pt modelId="{F5087A74-E556-4A14-A61D-8A84FF3B2E76}">
      <dgm:prSet custT="1"/>
      <dgm:spPr/>
      <dgm:t>
        <a:bodyPr/>
        <a:lstStyle/>
        <a:p>
          <a:pPr rtl="0"/>
          <a:r>
            <a:rPr lang="en-US" sz="1600" dirty="0" smtClean="0">
              <a:solidFill>
                <a:schemeClr val="tx1"/>
              </a:solidFill>
            </a:rPr>
            <a:t>Acharya Institute of Management &amp; Sciences</a:t>
          </a:r>
          <a:endParaRPr lang="en-US" sz="1600" dirty="0">
            <a:solidFill>
              <a:schemeClr val="tx1"/>
            </a:solidFill>
          </a:endParaRPr>
        </a:p>
      </dgm:t>
    </dgm:pt>
    <dgm:pt modelId="{445A4AF6-3D7E-4031-8CD0-926C4E2326CF}" type="parTrans" cxnId="{C21654AF-5F64-4352-B89B-E0ECB003BD83}">
      <dgm:prSet/>
      <dgm:spPr/>
      <dgm:t>
        <a:bodyPr/>
        <a:lstStyle/>
        <a:p>
          <a:endParaRPr lang="en-US"/>
        </a:p>
      </dgm:t>
    </dgm:pt>
    <dgm:pt modelId="{0EF6A5E9-CD93-4CC7-AEDE-080D672B23F7}" type="sibTrans" cxnId="{C21654AF-5F64-4352-B89B-E0ECB003BD83}">
      <dgm:prSet/>
      <dgm:spPr/>
      <dgm:t>
        <a:bodyPr/>
        <a:lstStyle/>
        <a:p>
          <a:endParaRPr lang="en-US"/>
        </a:p>
      </dgm:t>
    </dgm:pt>
    <dgm:pt modelId="{1C4F21A2-3620-4802-BDDA-780A7BD22888}">
      <dgm:prSet custT="1"/>
      <dgm:spPr/>
      <dgm:t>
        <a:bodyPr/>
        <a:lstStyle/>
        <a:p>
          <a:pPr rtl="0"/>
          <a:r>
            <a:rPr lang="en-US" sz="1600" smtClean="0">
              <a:solidFill>
                <a:schemeClr val="tx1"/>
              </a:solidFill>
            </a:rPr>
            <a:t>Acharya School of Management, Bangalore</a:t>
          </a:r>
          <a:endParaRPr lang="en-US" sz="1600">
            <a:solidFill>
              <a:schemeClr val="tx1"/>
            </a:solidFill>
          </a:endParaRPr>
        </a:p>
      </dgm:t>
    </dgm:pt>
    <dgm:pt modelId="{3E27D11E-9E57-4553-9A18-0FF03D9C595F}" type="parTrans" cxnId="{51CF01BF-C66E-4F31-AAE6-705F57C4E10A}">
      <dgm:prSet/>
      <dgm:spPr/>
      <dgm:t>
        <a:bodyPr/>
        <a:lstStyle/>
        <a:p>
          <a:endParaRPr lang="en-US"/>
        </a:p>
      </dgm:t>
    </dgm:pt>
    <dgm:pt modelId="{DACFB00B-91D3-459B-968D-E9880FCF46ED}" type="sibTrans" cxnId="{51CF01BF-C66E-4F31-AAE6-705F57C4E10A}">
      <dgm:prSet/>
      <dgm:spPr/>
      <dgm:t>
        <a:bodyPr/>
        <a:lstStyle/>
        <a:p>
          <a:endParaRPr lang="en-US"/>
        </a:p>
      </dgm:t>
    </dgm:pt>
    <dgm:pt modelId="{04F1726E-A10B-437E-A951-884701FC0616}">
      <dgm:prSet custT="1"/>
      <dgm:spPr/>
      <dgm:t>
        <a:bodyPr/>
        <a:lstStyle/>
        <a:p>
          <a:pPr rtl="0"/>
          <a:r>
            <a:rPr lang="en-US" sz="1600" smtClean="0">
              <a:solidFill>
                <a:schemeClr val="tx1"/>
              </a:solidFill>
            </a:rPr>
            <a:t>Christ University, Bangalore</a:t>
          </a:r>
          <a:endParaRPr lang="en-US" sz="1600">
            <a:solidFill>
              <a:schemeClr val="tx1"/>
            </a:solidFill>
          </a:endParaRPr>
        </a:p>
      </dgm:t>
    </dgm:pt>
    <dgm:pt modelId="{9C7BDAAE-9275-429B-8C05-24AAF8AA669D}" type="parTrans" cxnId="{0F4667FA-F5D1-4C3E-9064-2FC3B2C6F057}">
      <dgm:prSet/>
      <dgm:spPr/>
      <dgm:t>
        <a:bodyPr/>
        <a:lstStyle/>
        <a:p>
          <a:endParaRPr lang="en-US"/>
        </a:p>
      </dgm:t>
    </dgm:pt>
    <dgm:pt modelId="{2F8C6FC7-9B4E-496F-8421-B792B47E31C9}" type="sibTrans" cxnId="{0F4667FA-F5D1-4C3E-9064-2FC3B2C6F057}">
      <dgm:prSet/>
      <dgm:spPr/>
      <dgm:t>
        <a:bodyPr/>
        <a:lstStyle/>
        <a:p>
          <a:endParaRPr lang="en-US"/>
        </a:p>
      </dgm:t>
    </dgm:pt>
    <dgm:pt modelId="{1EC8AF6C-6C75-40FA-B09C-259127BC74DF}">
      <dgm:prSet custT="1"/>
      <dgm:spPr/>
      <dgm:t>
        <a:bodyPr/>
        <a:lstStyle/>
        <a:p>
          <a:pPr rtl="0"/>
          <a:r>
            <a:rPr lang="en-US" sz="1600" dirty="0" smtClean="0">
              <a:solidFill>
                <a:schemeClr val="tx1"/>
              </a:solidFill>
            </a:rPr>
            <a:t>Galaxy Institute of Management, Chennai</a:t>
          </a:r>
          <a:endParaRPr lang="en-US" sz="1600" dirty="0">
            <a:solidFill>
              <a:schemeClr val="tx1"/>
            </a:solidFill>
          </a:endParaRPr>
        </a:p>
      </dgm:t>
    </dgm:pt>
    <dgm:pt modelId="{BBBA0078-F1B3-4281-813A-D6781F5AE264}" type="parTrans" cxnId="{18AE6CEC-36CB-4185-8532-1D30DB48DCAF}">
      <dgm:prSet/>
      <dgm:spPr/>
      <dgm:t>
        <a:bodyPr/>
        <a:lstStyle/>
        <a:p>
          <a:endParaRPr lang="en-US"/>
        </a:p>
      </dgm:t>
    </dgm:pt>
    <dgm:pt modelId="{ABABEE18-2C94-4E75-8CC7-170ACF676CF7}" type="sibTrans" cxnId="{18AE6CEC-36CB-4185-8532-1D30DB48DCAF}">
      <dgm:prSet/>
      <dgm:spPr/>
      <dgm:t>
        <a:bodyPr/>
        <a:lstStyle/>
        <a:p>
          <a:endParaRPr lang="en-US"/>
        </a:p>
      </dgm:t>
    </dgm:pt>
    <dgm:pt modelId="{CB254C7E-25B4-43D9-92AC-D7E5C90E5670}">
      <dgm:prSet custT="1"/>
      <dgm:spPr/>
      <dgm:t>
        <a:bodyPr/>
        <a:lstStyle/>
        <a:p>
          <a:pPr rtl="0"/>
          <a:r>
            <a:rPr lang="en-US" sz="1600" smtClean="0">
              <a:solidFill>
                <a:schemeClr val="tx1"/>
              </a:solidFill>
            </a:rPr>
            <a:t>GITAM University, Vishakhapatnam</a:t>
          </a:r>
          <a:endParaRPr lang="en-US" sz="1600">
            <a:solidFill>
              <a:schemeClr val="tx1"/>
            </a:solidFill>
          </a:endParaRPr>
        </a:p>
      </dgm:t>
    </dgm:pt>
    <dgm:pt modelId="{81979C33-1600-47E3-A99D-D67E32B3DD43}" type="parTrans" cxnId="{ADC7B854-097D-482F-8324-52451D231A2C}">
      <dgm:prSet/>
      <dgm:spPr/>
      <dgm:t>
        <a:bodyPr/>
        <a:lstStyle/>
        <a:p>
          <a:endParaRPr lang="en-US"/>
        </a:p>
      </dgm:t>
    </dgm:pt>
    <dgm:pt modelId="{9606B7D0-4B39-4F9F-B33C-04A03F08DD4B}" type="sibTrans" cxnId="{ADC7B854-097D-482F-8324-52451D231A2C}">
      <dgm:prSet/>
      <dgm:spPr/>
      <dgm:t>
        <a:bodyPr/>
        <a:lstStyle/>
        <a:p>
          <a:endParaRPr lang="en-US"/>
        </a:p>
      </dgm:t>
    </dgm:pt>
    <dgm:pt modelId="{2E8B0D55-77E6-4B6E-B324-1667A94A0912}">
      <dgm:prSet custT="1"/>
      <dgm:spPr/>
      <dgm:t>
        <a:bodyPr/>
        <a:lstStyle/>
        <a:p>
          <a:pPr rtl="0"/>
          <a:r>
            <a:rPr lang="en-US" sz="1600" smtClean="0">
              <a:solidFill>
                <a:schemeClr val="tx1"/>
              </a:solidFill>
            </a:rPr>
            <a:t>IFIM Business School, Bangalore</a:t>
          </a:r>
          <a:endParaRPr lang="en-US" sz="1600">
            <a:solidFill>
              <a:schemeClr val="tx1"/>
            </a:solidFill>
          </a:endParaRPr>
        </a:p>
      </dgm:t>
    </dgm:pt>
    <dgm:pt modelId="{78A9B297-7B4F-489F-9BFD-F53FCFDA0A7C}" type="parTrans" cxnId="{95AA70E6-2D49-4823-AD17-809712677782}">
      <dgm:prSet/>
      <dgm:spPr/>
      <dgm:t>
        <a:bodyPr/>
        <a:lstStyle/>
        <a:p>
          <a:endParaRPr lang="en-US"/>
        </a:p>
      </dgm:t>
    </dgm:pt>
    <dgm:pt modelId="{526BCF48-2912-41F1-94A2-D4E981FBEE64}" type="sibTrans" cxnId="{95AA70E6-2D49-4823-AD17-809712677782}">
      <dgm:prSet/>
      <dgm:spPr/>
      <dgm:t>
        <a:bodyPr/>
        <a:lstStyle/>
        <a:p>
          <a:endParaRPr lang="en-US"/>
        </a:p>
      </dgm:t>
    </dgm:pt>
    <dgm:pt modelId="{DB787AD4-51A4-43C2-9119-F876C479028C}">
      <dgm:prSet custT="1"/>
      <dgm:spPr/>
      <dgm:t>
        <a:bodyPr/>
        <a:lstStyle/>
        <a:p>
          <a:pPr rtl="0"/>
          <a:r>
            <a:rPr lang="en-US" sz="1600" dirty="0" smtClean="0">
              <a:solidFill>
                <a:schemeClr val="tx1"/>
              </a:solidFill>
            </a:rPr>
            <a:t>Indus Business Academy, Bangalore</a:t>
          </a:r>
          <a:endParaRPr lang="en-US" sz="1600" dirty="0">
            <a:solidFill>
              <a:schemeClr val="tx1"/>
            </a:solidFill>
          </a:endParaRPr>
        </a:p>
      </dgm:t>
    </dgm:pt>
    <dgm:pt modelId="{9AFE67AB-48B3-490F-B99F-BE4B5BE14C69}" type="parTrans" cxnId="{4B50A8D3-0FC7-4826-A262-CDE8068C5FF9}">
      <dgm:prSet/>
      <dgm:spPr/>
      <dgm:t>
        <a:bodyPr/>
        <a:lstStyle/>
        <a:p>
          <a:endParaRPr lang="en-US"/>
        </a:p>
      </dgm:t>
    </dgm:pt>
    <dgm:pt modelId="{9E08D9E2-63C0-4D8E-85F0-0294238C6C72}" type="sibTrans" cxnId="{4B50A8D3-0FC7-4826-A262-CDE8068C5FF9}">
      <dgm:prSet/>
      <dgm:spPr/>
      <dgm:t>
        <a:bodyPr/>
        <a:lstStyle/>
        <a:p>
          <a:endParaRPr lang="en-US"/>
        </a:p>
      </dgm:t>
    </dgm:pt>
    <dgm:pt modelId="{6BDA74CC-2DCD-424D-BC64-2FCEBDE5DD65}">
      <dgm:prSet custT="1"/>
      <dgm:spPr/>
      <dgm:t>
        <a:bodyPr/>
        <a:lstStyle/>
        <a:p>
          <a:pPr rtl="0"/>
          <a:r>
            <a:rPr lang="en-US" sz="1600" smtClean="0">
              <a:solidFill>
                <a:schemeClr val="tx1"/>
              </a:solidFill>
            </a:rPr>
            <a:t>Institute of Public Enterprise, Hyderabad</a:t>
          </a:r>
          <a:endParaRPr lang="en-US" sz="1600">
            <a:solidFill>
              <a:schemeClr val="tx1"/>
            </a:solidFill>
          </a:endParaRPr>
        </a:p>
      </dgm:t>
    </dgm:pt>
    <dgm:pt modelId="{3EC9E930-A66B-40F7-A10F-8AC13B512946}" type="parTrans" cxnId="{88A1E8C4-D1C5-4020-A677-7E572AED0006}">
      <dgm:prSet/>
      <dgm:spPr/>
      <dgm:t>
        <a:bodyPr/>
        <a:lstStyle/>
        <a:p>
          <a:endParaRPr lang="en-US"/>
        </a:p>
      </dgm:t>
    </dgm:pt>
    <dgm:pt modelId="{C38AE2D2-DB2A-4108-A554-63A7F29F3B91}" type="sibTrans" cxnId="{88A1E8C4-D1C5-4020-A677-7E572AED0006}">
      <dgm:prSet/>
      <dgm:spPr/>
      <dgm:t>
        <a:bodyPr/>
        <a:lstStyle/>
        <a:p>
          <a:endParaRPr lang="en-US"/>
        </a:p>
      </dgm:t>
    </dgm:pt>
    <dgm:pt modelId="{AAED18D5-E893-47BC-A5E1-A069B771AA95}">
      <dgm:prSet custT="1"/>
      <dgm:spPr/>
      <dgm:t>
        <a:bodyPr/>
        <a:lstStyle/>
        <a:p>
          <a:pPr rtl="0"/>
          <a:r>
            <a:rPr lang="en-US" sz="1600" smtClean="0">
              <a:solidFill>
                <a:schemeClr val="tx1"/>
              </a:solidFill>
            </a:rPr>
            <a:t>Kirloskar Institute of Advanced Management and Research, Harihar</a:t>
          </a:r>
          <a:endParaRPr lang="en-US" sz="1600">
            <a:solidFill>
              <a:schemeClr val="tx1"/>
            </a:solidFill>
          </a:endParaRPr>
        </a:p>
      </dgm:t>
    </dgm:pt>
    <dgm:pt modelId="{47D4112F-15EA-4209-9C2C-247C9EE44AC2}" type="parTrans" cxnId="{2FEB0B7D-C9ED-44C3-9395-73BAD88996F0}">
      <dgm:prSet/>
      <dgm:spPr/>
      <dgm:t>
        <a:bodyPr/>
        <a:lstStyle/>
        <a:p>
          <a:endParaRPr lang="en-US"/>
        </a:p>
      </dgm:t>
    </dgm:pt>
    <dgm:pt modelId="{964E60D5-5137-47FD-905F-631856F12EA0}" type="sibTrans" cxnId="{2FEB0B7D-C9ED-44C3-9395-73BAD88996F0}">
      <dgm:prSet/>
      <dgm:spPr/>
      <dgm:t>
        <a:bodyPr/>
        <a:lstStyle/>
        <a:p>
          <a:endParaRPr lang="en-US"/>
        </a:p>
      </dgm:t>
    </dgm:pt>
    <dgm:pt modelId="{9C15FA14-26A2-4B0C-A8B4-BB91785B77BC}">
      <dgm:prSet custT="1"/>
      <dgm:spPr/>
      <dgm:t>
        <a:bodyPr/>
        <a:lstStyle/>
        <a:p>
          <a:pPr rtl="0"/>
          <a:r>
            <a:rPr lang="en-US" sz="1600" smtClean="0">
              <a:solidFill>
                <a:schemeClr val="tx1"/>
              </a:solidFill>
            </a:rPr>
            <a:t>PES University, Bangalore</a:t>
          </a:r>
          <a:endParaRPr lang="en-US" sz="1600">
            <a:solidFill>
              <a:schemeClr val="tx1"/>
            </a:solidFill>
          </a:endParaRPr>
        </a:p>
      </dgm:t>
    </dgm:pt>
    <dgm:pt modelId="{C96F3F4C-8F3D-4BCE-82A5-DBE30D6A7A50}" type="parTrans" cxnId="{CE29DB14-7117-4FBA-B97F-131794E96575}">
      <dgm:prSet/>
      <dgm:spPr/>
      <dgm:t>
        <a:bodyPr/>
        <a:lstStyle/>
        <a:p>
          <a:endParaRPr lang="en-US"/>
        </a:p>
      </dgm:t>
    </dgm:pt>
    <dgm:pt modelId="{479791EC-6930-45BA-B6E6-A38CB3538C3E}" type="sibTrans" cxnId="{CE29DB14-7117-4FBA-B97F-131794E96575}">
      <dgm:prSet/>
      <dgm:spPr/>
      <dgm:t>
        <a:bodyPr/>
        <a:lstStyle/>
        <a:p>
          <a:endParaRPr lang="en-US"/>
        </a:p>
      </dgm:t>
    </dgm:pt>
    <dgm:pt modelId="{94402942-E56E-43A2-834A-309228368CDF}">
      <dgm:prSet custT="1"/>
      <dgm:spPr/>
      <dgm:t>
        <a:bodyPr/>
        <a:lstStyle/>
        <a:p>
          <a:pPr rtl="0"/>
          <a:r>
            <a:rPr lang="en-US" sz="1600" smtClean="0">
              <a:solidFill>
                <a:schemeClr val="tx1"/>
              </a:solidFill>
            </a:rPr>
            <a:t>PSG Institute of Management, Coimbatore</a:t>
          </a:r>
          <a:endParaRPr lang="en-US" sz="1600">
            <a:solidFill>
              <a:schemeClr val="tx1"/>
            </a:solidFill>
          </a:endParaRPr>
        </a:p>
      </dgm:t>
    </dgm:pt>
    <dgm:pt modelId="{DE6E94C9-59A5-48BC-8B08-15C7DDC99AA5}" type="parTrans" cxnId="{DF608E26-2F5A-4C79-8FDB-DA75B4A64339}">
      <dgm:prSet/>
      <dgm:spPr/>
      <dgm:t>
        <a:bodyPr/>
        <a:lstStyle/>
        <a:p>
          <a:endParaRPr lang="en-US"/>
        </a:p>
      </dgm:t>
    </dgm:pt>
    <dgm:pt modelId="{51C8E5A5-06DF-4C84-A889-E0E8DAC69D11}" type="sibTrans" cxnId="{DF608E26-2F5A-4C79-8FDB-DA75B4A64339}">
      <dgm:prSet/>
      <dgm:spPr/>
      <dgm:t>
        <a:bodyPr/>
        <a:lstStyle/>
        <a:p>
          <a:endParaRPr lang="en-US"/>
        </a:p>
      </dgm:t>
    </dgm:pt>
    <dgm:pt modelId="{6353C3BA-7F13-4CE9-8C24-C83136348BF4}">
      <dgm:prSet custT="1"/>
      <dgm:spPr/>
      <dgm:t>
        <a:bodyPr/>
        <a:lstStyle/>
        <a:p>
          <a:pPr rtl="0"/>
          <a:r>
            <a:rPr lang="en-US" sz="1600" smtClean="0">
              <a:solidFill>
                <a:schemeClr val="tx1"/>
              </a:solidFill>
            </a:rPr>
            <a:t>SCMS Kochi</a:t>
          </a:r>
          <a:endParaRPr lang="en-US" sz="1600">
            <a:solidFill>
              <a:schemeClr val="tx1"/>
            </a:solidFill>
          </a:endParaRPr>
        </a:p>
      </dgm:t>
    </dgm:pt>
    <dgm:pt modelId="{F091284F-A5E2-41E3-A61D-D7EBDACC7415}" type="parTrans" cxnId="{BB07EBBE-CE69-428E-A214-B9B7F2346590}">
      <dgm:prSet/>
      <dgm:spPr/>
      <dgm:t>
        <a:bodyPr/>
        <a:lstStyle/>
        <a:p>
          <a:endParaRPr lang="en-US"/>
        </a:p>
      </dgm:t>
    </dgm:pt>
    <dgm:pt modelId="{C4CF5675-73CA-4C53-980E-197A074043D3}" type="sibTrans" cxnId="{BB07EBBE-CE69-428E-A214-B9B7F2346590}">
      <dgm:prSet/>
      <dgm:spPr/>
      <dgm:t>
        <a:bodyPr/>
        <a:lstStyle/>
        <a:p>
          <a:endParaRPr lang="en-US"/>
        </a:p>
      </dgm:t>
    </dgm:pt>
    <dgm:pt modelId="{A56644F8-D773-45E3-BDC9-D76FCB3C734D}">
      <dgm:prSet custT="1"/>
      <dgm:spPr/>
      <dgm:t>
        <a:bodyPr/>
        <a:lstStyle/>
        <a:p>
          <a:pPr rtl="0"/>
          <a:r>
            <a:rPr lang="en-US" sz="1600" smtClean="0">
              <a:solidFill>
                <a:schemeClr val="tx1"/>
              </a:solidFill>
            </a:rPr>
            <a:t>SRM University</a:t>
          </a:r>
          <a:endParaRPr lang="en-US" sz="1600">
            <a:solidFill>
              <a:schemeClr val="tx1"/>
            </a:solidFill>
          </a:endParaRPr>
        </a:p>
      </dgm:t>
    </dgm:pt>
    <dgm:pt modelId="{13A6812C-4EE6-47F2-AFE5-D8DE41458365}" type="parTrans" cxnId="{7BB9EC66-883D-44EF-9AD3-7BA4B506C18E}">
      <dgm:prSet/>
      <dgm:spPr/>
      <dgm:t>
        <a:bodyPr/>
        <a:lstStyle/>
        <a:p>
          <a:endParaRPr lang="en-US"/>
        </a:p>
      </dgm:t>
    </dgm:pt>
    <dgm:pt modelId="{3D4D6A32-2D51-41ED-9B6E-FF6A70C1D6A0}" type="sibTrans" cxnId="{7BB9EC66-883D-44EF-9AD3-7BA4B506C18E}">
      <dgm:prSet/>
      <dgm:spPr/>
      <dgm:t>
        <a:bodyPr/>
        <a:lstStyle/>
        <a:p>
          <a:endParaRPr lang="en-US"/>
        </a:p>
      </dgm:t>
    </dgm:pt>
    <dgm:pt modelId="{FDC624FF-B5B3-4BB5-91CD-2FDAEAF42F9D}" type="pres">
      <dgm:prSet presAssocID="{44212902-73AA-4B6C-9167-80D2FADA2A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BBC0BE-6836-4C83-B392-C5154F5C2129}" type="pres">
      <dgm:prSet presAssocID="{F5087A74-E556-4A14-A61D-8A84FF3B2E76}" presName="parentText" presStyleLbl="node1" presStyleIdx="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B318C-4928-4702-9C0A-FBF20047A974}" type="pres">
      <dgm:prSet presAssocID="{0EF6A5E9-CD93-4CC7-AEDE-080D672B23F7}" presName="spacer" presStyleCnt="0"/>
      <dgm:spPr/>
    </dgm:pt>
    <dgm:pt modelId="{1C5A3A26-988D-448D-8F01-F5769AEC0724}" type="pres">
      <dgm:prSet presAssocID="{1C4F21A2-3620-4802-BDDA-780A7BD22888}" presName="parentText" presStyleLbl="node1" presStyleIdx="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A7CA36-408D-4D0E-8106-C226F29753CF}" type="pres">
      <dgm:prSet presAssocID="{DACFB00B-91D3-459B-968D-E9880FCF46ED}" presName="spacer" presStyleCnt="0"/>
      <dgm:spPr/>
    </dgm:pt>
    <dgm:pt modelId="{75288C76-43EE-4299-AF7D-AE59363A0119}" type="pres">
      <dgm:prSet presAssocID="{04F1726E-A10B-437E-A951-884701FC0616}" presName="parentText" presStyleLbl="node1" presStyleIdx="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4DEDA1-5D6C-47B4-A72E-AA22F7636D84}" type="pres">
      <dgm:prSet presAssocID="{2F8C6FC7-9B4E-496F-8421-B792B47E31C9}" presName="spacer" presStyleCnt="0"/>
      <dgm:spPr/>
    </dgm:pt>
    <dgm:pt modelId="{C432CAB9-5F2F-4B42-8180-2B0CCC28029B}" type="pres">
      <dgm:prSet presAssocID="{1EC8AF6C-6C75-40FA-B09C-259127BC74DF}" presName="parentText" presStyleLbl="node1" presStyleIdx="3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31DBD-1BC9-4E1E-9B16-C138A13A30B0}" type="pres">
      <dgm:prSet presAssocID="{ABABEE18-2C94-4E75-8CC7-170ACF676CF7}" presName="spacer" presStyleCnt="0"/>
      <dgm:spPr/>
    </dgm:pt>
    <dgm:pt modelId="{F14BE639-153C-427C-9976-0FA3F758E33A}" type="pres">
      <dgm:prSet presAssocID="{CB254C7E-25B4-43D9-92AC-D7E5C90E5670}" presName="parentText" presStyleLbl="node1" presStyleIdx="4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91EA31-0D80-4E91-8609-3C6E47F86E9F}" type="pres">
      <dgm:prSet presAssocID="{9606B7D0-4B39-4F9F-B33C-04A03F08DD4B}" presName="spacer" presStyleCnt="0"/>
      <dgm:spPr/>
    </dgm:pt>
    <dgm:pt modelId="{0992C1F4-0140-4B17-A98F-85F1ACBFEA6B}" type="pres">
      <dgm:prSet presAssocID="{2E8B0D55-77E6-4B6E-B324-1667A94A0912}" presName="parentText" presStyleLbl="node1" presStyleIdx="5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BA457-1106-4B5C-A793-74C16121381B}" type="pres">
      <dgm:prSet presAssocID="{526BCF48-2912-41F1-94A2-D4E981FBEE64}" presName="spacer" presStyleCnt="0"/>
      <dgm:spPr/>
    </dgm:pt>
    <dgm:pt modelId="{B57E9613-D955-43F4-9DC7-144EDBF13018}" type="pres">
      <dgm:prSet presAssocID="{DB787AD4-51A4-43C2-9119-F876C479028C}" presName="parentText" presStyleLbl="node1" presStyleIdx="6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78DC38-D36B-4D1D-8307-96B6EB076702}" type="pres">
      <dgm:prSet presAssocID="{9E08D9E2-63C0-4D8E-85F0-0294238C6C72}" presName="spacer" presStyleCnt="0"/>
      <dgm:spPr/>
    </dgm:pt>
    <dgm:pt modelId="{ADB14B08-02EA-4194-BD0F-7BE61C9EB11A}" type="pres">
      <dgm:prSet presAssocID="{6BDA74CC-2DCD-424D-BC64-2FCEBDE5DD65}" presName="parentText" presStyleLbl="node1" presStyleIdx="7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60E10-0DAA-4B23-ABB0-271222C7FA40}" type="pres">
      <dgm:prSet presAssocID="{C38AE2D2-DB2A-4108-A554-63A7F29F3B91}" presName="spacer" presStyleCnt="0"/>
      <dgm:spPr/>
    </dgm:pt>
    <dgm:pt modelId="{B2702DED-5067-4393-83B0-F609E8076F79}" type="pres">
      <dgm:prSet presAssocID="{AAED18D5-E893-47BC-A5E1-A069B771AA95}" presName="parentText" presStyleLbl="node1" presStyleIdx="8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D50091-AC1E-4B0B-89E9-7F51B7468582}" type="pres">
      <dgm:prSet presAssocID="{964E60D5-5137-47FD-905F-631856F12EA0}" presName="spacer" presStyleCnt="0"/>
      <dgm:spPr/>
    </dgm:pt>
    <dgm:pt modelId="{142316F0-53F0-43FE-BB3B-4AB784F202D0}" type="pres">
      <dgm:prSet presAssocID="{9C15FA14-26A2-4B0C-A8B4-BB91785B77BC}" presName="parentText" presStyleLbl="node1" presStyleIdx="9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A2CD8F-0123-4214-ACE7-A486973C1C82}" type="pres">
      <dgm:prSet presAssocID="{479791EC-6930-45BA-B6E6-A38CB3538C3E}" presName="spacer" presStyleCnt="0"/>
      <dgm:spPr/>
    </dgm:pt>
    <dgm:pt modelId="{F76AE9B2-CF5E-4CC3-8ADA-53C691F0C54B}" type="pres">
      <dgm:prSet presAssocID="{94402942-E56E-43A2-834A-309228368CDF}" presName="parentText" presStyleLbl="node1" presStyleIdx="1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43EB52-7C1E-40E2-AE0B-A772F7E8AEA1}" type="pres">
      <dgm:prSet presAssocID="{51C8E5A5-06DF-4C84-A889-E0E8DAC69D11}" presName="spacer" presStyleCnt="0"/>
      <dgm:spPr/>
    </dgm:pt>
    <dgm:pt modelId="{8450604F-543B-4224-8D29-19B6A6E3C059}" type="pres">
      <dgm:prSet presAssocID="{6353C3BA-7F13-4CE9-8C24-C83136348BF4}" presName="parentText" presStyleLbl="node1" presStyleIdx="1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7CB831-341E-4F73-9973-BF196EE794B2}" type="pres">
      <dgm:prSet presAssocID="{C4CF5675-73CA-4C53-980E-197A074043D3}" presName="spacer" presStyleCnt="0"/>
      <dgm:spPr/>
    </dgm:pt>
    <dgm:pt modelId="{DECE942C-5440-488B-94F7-C4E82DA09828}" type="pres">
      <dgm:prSet presAssocID="{A56644F8-D773-45E3-BDC9-D76FCB3C734D}" presName="parentText" presStyleLbl="node1" presStyleIdx="1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CF01BF-C66E-4F31-AAE6-705F57C4E10A}" srcId="{44212902-73AA-4B6C-9167-80D2FADA2A59}" destId="{1C4F21A2-3620-4802-BDDA-780A7BD22888}" srcOrd="1" destOrd="0" parTransId="{3E27D11E-9E57-4553-9A18-0FF03D9C595F}" sibTransId="{DACFB00B-91D3-459B-968D-E9880FCF46ED}"/>
    <dgm:cxn modelId="{19128ACA-CDEC-464F-8226-32CB5823F47C}" type="presOf" srcId="{1EC8AF6C-6C75-40FA-B09C-259127BC74DF}" destId="{C432CAB9-5F2F-4B42-8180-2B0CCC28029B}" srcOrd="0" destOrd="0" presId="urn:microsoft.com/office/officeart/2005/8/layout/vList2"/>
    <dgm:cxn modelId="{6B06FD47-1EB3-467C-B33D-537C662609FD}" type="presOf" srcId="{6BDA74CC-2DCD-424D-BC64-2FCEBDE5DD65}" destId="{ADB14B08-02EA-4194-BD0F-7BE61C9EB11A}" srcOrd="0" destOrd="0" presId="urn:microsoft.com/office/officeart/2005/8/layout/vList2"/>
    <dgm:cxn modelId="{D14D40C9-325B-4E39-852A-2C32A1D367A1}" type="presOf" srcId="{AAED18D5-E893-47BC-A5E1-A069B771AA95}" destId="{B2702DED-5067-4393-83B0-F609E8076F79}" srcOrd="0" destOrd="0" presId="urn:microsoft.com/office/officeart/2005/8/layout/vList2"/>
    <dgm:cxn modelId="{88A1E8C4-D1C5-4020-A677-7E572AED0006}" srcId="{44212902-73AA-4B6C-9167-80D2FADA2A59}" destId="{6BDA74CC-2DCD-424D-BC64-2FCEBDE5DD65}" srcOrd="7" destOrd="0" parTransId="{3EC9E930-A66B-40F7-A10F-8AC13B512946}" sibTransId="{C38AE2D2-DB2A-4108-A554-63A7F29F3B91}"/>
    <dgm:cxn modelId="{DC6D3E2B-D326-4223-A308-72AD93135F23}" type="presOf" srcId="{F5087A74-E556-4A14-A61D-8A84FF3B2E76}" destId="{66BBC0BE-6836-4C83-B392-C5154F5C2129}" srcOrd="0" destOrd="0" presId="urn:microsoft.com/office/officeart/2005/8/layout/vList2"/>
    <dgm:cxn modelId="{BB07EBBE-CE69-428E-A214-B9B7F2346590}" srcId="{44212902-73AA-4B6C-9167-80D2FADA2A59}" destId="{6353C3BA-7F13-4CE9-8C24-C83136348BF4}" srcOrd="11" destOrd="0" parTransId="{F091284F-A5E2-41E3-A61D-D7EBDACC7415}" sibTransId="{C4CF5675-73CA-4C53-980E-197A074043D3}"/>
    <dgm:cxn modelId="{844AFF6D-B969-45FE-90D2-2EEDE137BEB6}" type="presOf" srcId="{DB787AD4-51A4-43C2-9119-F876C479028C}" destId="{B57E9613-D955-43F4-9DC7-144EDBF13018}" srcOrd="0" destOrd="0" presId="urn:microsoft.com/office/officeart/2005/8/layout/vList2"/>
    <dgm:cxn modelId="{4B50A8D3-0FC7-4826-A262-CDE8068C5FF9}" srcId="{44212902-73AA-4B6C-9167-80D2FADA2A59}" destId="{DB787AD4-51A4-43C2-9119-F876C479028C}" srcOrd="6" destOrd="0" parTransId="{9AFE67AB-48B3-490F-B99F-BE4B5BE14C69}" sibTransId="{9E08D9E2-63C0-4D8E-85F0-0294238C6C72}"/>
    <dgm:cxn modelId="{18AE6CEC-36CB-4185-8532-1D30DB48DCAF}" srcId="{44212902-73AA-4B6C-9167-80D2FADA2A59}" destId="{1EC8AF6C-6C75-40FA-B09C-259127BC74DF}" srcOrd="3" destOrd="0" parTransId="{BBBA0078-F1B3-4281-813A-D6781F5AE264}" sibTransId="{ABABEE18-2C94-4E75-8CC7-170ACF676CF7}"/>
    <dgm:cxn modelId="{FE39B5B4-6733-4483-93BF-B8DCAA31636F}" type="presOf" srcId="{9C15FA14-26A2-4B0C-A8B4-BB91785B77BC}" destId="{142316F0-53F0-43FE-BB3B-4AB784F202D0}" srcOrd="0" destOrd="0" presId="urn:microsoft.com/office/officeart/2005/8/layout/vList2"/>
    <dgm:cxn modelId="{7B8072B9-E0AB-400D-9431-4590431696AC}" type="presOf" srcId="{6353C3BA-7F13-4CE9-8C24-C83136348BF4}" destId="{8450604F-543B-4224-8D29-19B6A6E3C059}" srcOrd="0" destOrd="0" presId="urn:microsoft.com/office/officeart/2005/8/layout/vList2"/>
    <dgm:cxn modelId="{12BDC22E-FADC-4457-B214-B69CADA8A2E7}" type="presOf" srcId="{1C4F21A2-3620-4802-BDDA-780A7BD22888}" destId="{1C5A3A26-988D-448D-8F01-F5769AEC0724}" srcOrd="0" destOrd="0" presId="urn:microsoft.com/office/officeart/2005/8/layout/vList2"/>
    <dgm:cxn modelId="{ADC7B854-097D-482F-8324-52451D231A2C}" srcId="{44212902-73AA-4B6C-9167-80D2FADA2A59}" destId="{CB254C7E-25B4-43D9-92AC-D7E5C90E5670}" srcOrd="4" destOrd="0" parTransId="{81979C33-1600-47E3-A99D-D67E32B3DD43}" sibTransId="{9606B7D0-4B39-4F9F-B33C-04A03F08DD4B}"/>
    <dgm:cxn modelId="{D5E9D1A1-9B9C-4A02-BCFD-DF2726D73297}" type="presOf" srcId="{A56644F8-D773-45E3-BDC9-D76FCB3C734D}" destId="{DECE942C-5440-488B-94F7-C4E82DA09828}" srcOrd="0" destOrd="0" presId="urn:microsoft.com/office/officeart/2005/8/layout/vList2"/>
    <dgm:cxn modelId="{0F4667FA-F5D1-4C3E-9064-2FC3B2C6F057}" srcId="{44212902-73AA-4B6C-9167-80D2FADA2A59}" destId="{04F1726E-A10B-437E-A951-884701FC0616}" srcOrd="2" destOrd="0" parTransId="{9C7BDAAE-9275-429B-8C05-24AAF8AA669D}" sibTransId="{2F8C6FC7-9B4E-496F-8421-B792B47E31C9}"/>
    <dgm:cxn modelId="{A6C9F903-26D8-49AB-80CE-3A727C370616}" type="presOf" srcId="{94402942-E56E-43A2-834A-309228368CDF}" destId="{F76AE9B2-CF5E-4CC3-8ADA-53C691F0C54B}" srcOrd="0" destOrd="0" presId="urn:microsoft.com/office/officeart/2005/8/layout/vList2"/>
    <dgm:cxn modelId="{C21654AF-5F64-4352-B89B-E0ECB003BD83}" srcId="{44212902-73AA-4B6C-9167-80D2FADA2A59}" destId="{F5087A74-E556-4A14-A61D-8A84FF3B2E76}" srcOrd="0" destOrd="0" parTransId="{445A4AF6-3D7E-4031-8CD0-926C4E2326CF}" sibTransId="{0EF6A5E9-CD93-4CC7-AEDE-080D672B23F7}"/>
    <dgm:cxn modelId="{93A07CDE-F6C5-448E-8FA4-F52068C23F5C}" type="presOf" srcId="{44212902-73AA-4B6C-9167-80D2FADA2A59}" destId="{FDC624FF-B5B3-4BB5-91CD-2FDAEAF42F9D}" srcOrd="0" destOrd="0" presId="urn:microsoft.com/office/officeart/2005/8/layout/vList2"/>
    <dgm:cxn modelId="{CE29DB14-7117-4FBA-B97F-131794E96575}" srcId="{44212902-73AA-4B6C-9167-80D2FADA2A59}" destId="{9C15FA14-26A2-4B0C-A8B4-BB91785B77BC}" srcOrd="9" destOrd="0" parTransId="{C96F3F4C-8F3D-4BCE-82A5-DBE30D6A7A50}" sibTransId="{479791EC-6930-45BA-B6E6-A38CB3538C3E}"/>
    <dgm:cxn modelId="{95AA70E6-2D49-4823-AD17-809712677782}" srcId="{44212902-73AA-4B6C-9167-80D2FADA2A59}" destId="{2E8B0D55-77E6-4B6E-B324-1667A94A0912}" srcOrd="5" destOrd="0" parTransId="{78A9B297-7B4F-489F-9BFD-F53FCFDA0A7C}" sibTransId="{526BCF48-2912-41F1-94A2-D4E981FBEE64}"/>
    <dgm:cxn modelId="{4747F24C-75AE-4C1D-830B-3E9F0EB9A764}" type="presOf" srcId="{2E8B0D55-77E6-4B6E-B324-1667A94A0912}" destId="{0992C1F4-0140-4B17-A98F-85F1ACBFEA6B}" srcOrd="0" destOrd="0" presId="urn:microsoft.com/office/officeart/2005/8/layout/vList2"/>
    <dgm:cxn modelId="{6EA850CE-532D-4DF9-B1B1-FC973B9BA4E2}" type="presOf" srcId="{04F1726E-A10B-437E-A951-884701FC0616}" destId="{75288C76-43EE-4299-AF7D-AE59363A0119}" srcOrd="0" destOrd="0" presId="urn:microsoft.com/office/officeart/2005/8/layout/vList2"/>
    <dgm:cxn modelId="{DF608E26-2F5A-4C79-8FDB-DA75B4A64339}" srcId="{44212902-73AA-4B6C-9167-80D2FADA2A59}" destId="{94402942-E56E-43A2-834A-309228368CDF}" srcOrd="10" destOrd="0" parTransId="{DE6E94C9-59A5-48BC-8B08-15C7DDC99AA5}" sibTransId="{51C8E5A5-06DF-4C84-A889-E0E8DAC69D11}"/>
    <dgm:cxn modelId="{7BB9EC66-883D-44EF-9AD3-7BA4B506C18E}" srcId="{44212902-73AA-4B6C-9167-80D2FADA2A59}" destId="{A56644F8-D773-45E3-BDC9-D76FCB3C734D}" srcOrd="12" destOrd="0" parTransId="{13A6812C-4EE6-47F2-AFE5-D8DE41458365}" sibTransId="{3D4D6A32-2D51-41ED-9B6E-FF6A70C1D6A0}"/>
    <dgm:cxn modelId="{2FEB0B7D-C9ED-44C3-9395-73BAD88996F0}" srcId="{44212902-73AA-4B6C-9167-80D2FADA2A59}" destId="{AAED18D5-E893-47BC-A5E1-A069B771AA95}" srcOrd="8" destOrd="0" parTransId="{47D4112F-15EA-4209-9C2C-247C9EE44AC2}" sibTransId="{964E60D5-5137-47FD-905F-631856F12EA0}"/>
    <dgm:cxn modelId="{2A88F23A-AAA6-4433-89ED-9EE7C6B227FC}" type="presOf" srcId="{CB254C7E-25B4-43D9-92AC-D7E5C90E5670}" destId="{F14BE639-153C-427C-9976-0FA3F758E33A}" srcOrd="0" destOrd="0" presId="urn:microsoft.com/office/officeart/2005/8/layout/vList2"/>
    <dgm:cxn modelId="{AB2A5DFA-8B58-47AE-82E9-BDCBA75C4B5D}" type="presParOf" srcId="{FDC624FF-B5B3-4BB5-91CD-2FDAEAF42F9D}" destId="{66BBC0BE-6836-4C83-B392-C5154F5C2129}" srcOrd="0" destOrd="0" presId="urn:microsoft.com/office/officeart/2005/8/layout/vList2"/>
    <dgm:cxn modelId="{041D6720-DBE8-486C-B547-441F31868330}" type="presParOf" srcId="{FDC624FF-B5B3-4BB5-91CD-2FDAEAF42F9D}" destId="{FF0B318C-4928-4702-9C0A-FBF20047A974}" srcOrd="1" destOrd="0" presId="urn:microsoft.com/office/officeart/2005/8/layout/vList2"/>
    <dgm:cxn modelId="{94B907B1-4086-444E-B74C-A1DF414D311C}" type="presParOf" srcId="{FDC624FF-B5B3-4BB5-91CD-2FDAEAF42F9D}" destId="{1C5A3A26-988D-448D-8F01-F5769AEC0724}" srcOrd="2" destOrd="0" presId="urn:microsoft.com/office/officeart/2005/8/layout/vList2"/>
    <dgm:cxn modelId="{B78C32A7-063D-4632-A09E-8C98B7B5B0EC}" type="presParOf" srcId="{FDC624FF-B5B3-4BB5-91CD-2FDAEAF42F9D}" destId="{64A7CA36-408D-4D0E-8106-C226F29753CF}" srcOrd="3" destOrd="0" presId="urn:microsoft.com/office/officeart/2005/8/layout/vList2"/>
    <dgm:cxn modelId="{059A7B5A-2FC7-4486-9322-AC3538C487A1}" type="presParOf" srcId="{FDC624FF-B5B3-4BB5-91CD-2FDAEAF42F9D}" destId="{75288C76-43EE-4299-AF7D-AE59363A0119}" srcOrd="4" destOrd="0" presId="urn:microsoft.com/office/officeart/2005/8/layout/vList2"/>
    <dgm:cxn modelId="{8EF1E1DC-07BC-441C-9FF9-F53F52C5AB33}" type="presParOf" srcId="{FDC624FF-B5B3-4BB5-91CD-2FDAEAF42F9D}" destId="{484DEDA1-5D6C-47B4-A72E-AA22F7636D84}" srcOrd="5" destOrd="0" presId="urn:microsoft.com/office/officeart/2005/8/layout/vList2"/>
    <dgm:cxn modelId="{FF0BD4B2-1AE8-49D4-BF0D-29A4030D8F90}" type="presParOf" srcId="{FDC624FF-B5B3-4BB5-91CD-2FDAEAF42F9D}" destId="{C432CAB9-5F2F-4B42-8180-2B0CCC28029B}" srcOrd="6" destOrd="0" presId="urn:microsoft.com/office/officeart/2005/8/layout/vList2"/>
    <dgm:cxn modelId="{4FCF81CA-EE77-4485-B4CC-13F102F6FCCB}" type="presParOf" srcId="{FDC624FF-B5B3-4BB5-91CD-2FDAEAF42F9D}" destId="{4EB31DBD-1BC9-4E1E-9B16-C138A13A30B0}" srcOrd="7" destOrd="0" presId="urn:microsoft.com/office/officeart/2005/8/layout/vList2"/>
    <dgm:cxn modelId="{C5326017-6CCC-4810-9CE8-8F374641C807}" type="presParOf" srcId="{FDC624FF-B5B3-4BB5-91CD-2FDAEAF42F9D}" destId="{F14BE639-153C-427C-9976-0FA3F758E33A}" srcOrd="8" destOrd="0" presId="urn:microsoft.com/office/officeart/2005/8/layout/vList2"/>
    <dgm:cxn modelId="{A5D60928-414F-481A-961F-B2100D2636FD}" type="presParOf" srcId="{FDC624FF-B5B3-4BB5-91CD-2FDAEAF42F9D}" destId="{5291EA31-0D80-4E91-8609-3C6E47F86E9F}" srcOrd="9" destOrd="0" presId="urn:microsoft.com/office/officeart/2005/8/layout/vList2"/>
    <dgm:cxn modelId="{1EDDA4DE-0A51-446F-ABB9-BA3C8432D0F7}" type="presParOf" srcId="{FDC624FF-B5B3-4BB5-91CD-2FDAEAF42F9D}" destId="{0992C1F4-0140-4B17-A98F-85F1ACBFEA6B}" srcOrd="10" destOrd="0" presId="urn:microsoft.com/office/officeart/2005/8/layout/vList2"/>
    <dgm:cxn modelId="{87FD7C56-778F-43F7-8533-F45A0329676A}" type="presParOf" srcId="{FDC624FF-B5B3-4BB5-91CD-2FDAEAF42F9D}" destId="{7B8BA457-1106-4B5C-A793-74C16121381B}" srcOrd="11" destOrd="0" presId="urn:microsoft.com/office/officeart/2005/8/layout/vList2"/>
    <dgm:cxn modelId="{A2C3A858-6A4B-4532-831D-7063B0793C9A}" type="presParOf" srcId="{FDC624FF-B5B3-4BB5-91CD-2FDAEAF42F9D}" destId="{B57E9613-D955-43F4-9DC7-144EDBF13018}" srcOrd="12" destOrd="0" presId="urn:microsoft.com/office/officeart/2005/8/layout/vList2"/>
    <dgm:cxn modelId="{E18A93B5-1C21-4EA9-A57A-03DAE62AA75A}" type="presParOf" srcId="{FDC624FF-B5B3-4BB5-91CD-2FDAEAF42F9D}" destId="{7B78DC38-D36B-4D1D-8307-96B6EB076702}" srcOrd="13" destOrd="0" presId="urn:microsoft.com/office/officeart/2005/8/layout/vList2"/>
    <dgm:cxn modelId="{371CE528-8942-4EC8-BBFC-49E3D13393CD}" type="presParOf" srcId="{FDC624FF-B5B3-4BB5-91CD-2FDAEAF42F9D}" destId="{ADB14B08-02EA-4194-BD0F-7BE61C9EB11A}" srcOrd="14" destOrd="0" presId="urn:microsoft.com/office/officeart/2005/8/layout/vList2"/>
    <dgm:cxn modelId="{44287F89-16FB-4437-84F0-9E649F3F8758}" type="presParOf" srcId="{FDC624FF-B5B3-4BB5-91CD-2FDAEAF42F9D}" destId="{73560E10-0DAA-4B23-ABB0-271222C7FA40}" srcOrd="15" destOrd="0" presId="urn:microsoft.com/office/officeart/2005/8/layout/vList2"/>
    <dgm:cxn modelId="{973A9B8E-7334-4538-829F-A3DE30D04DE1}" type="presParOf" srcId="{FDC624FF-B5B3-4BB5-91CD-2FDAEAF42F9D}" destId="{B2702DED-5067-4393-83B0-F609E8076F79}" srcOrd="16" destOrd="0" presId="urn:microsoft.com/office/officeart/2005/8/layout/vList2"/>
    <dgm:cxn modelId="{81B7904B-C06F-4A56-9AA7-966780D5339B}" type="presParOf" srcId="{FDC624FF-B5B3-4BB5-91CD-2FDAEAF42F9D}" destId="{21D50091-AC1E-4B0B-89E9-7F51B7468582}" srcOrd="17" destOrd="0" presId="urn:microsoft.com/office/officeart/2005/8/layout/vList2"/>
    <dgm:cxn modelId="{AA330672-4436-46F9-8042-E42C1C782B86}" type="presParOf" srcId="{FDC624FF-B5B3-4BB5-91CD-2FDAEAF42F9D}" destId="{142316F0-53F0-43FE-BB3B-4AB784F202D0}" srcOrd="18" destOrd="0" presId="urn:microsoft.com/office/officeart/2005/8/layout/vList2"/>
    <dgm:cxn modelId="{320A45CA-A2C0-4B50-B070-F17855911533}" type="presParOf" srcId="{FDC624FF-B5B3-4BB5-91CD-2FDAEAF42F9D}" destId="{08A2CD8F-0123-4214-ACE7-A486973C1C82}" srcOrd="19" destOrd="0" presId="urn:microsoft.com/office/officeart/2005/8/layout/vList2"/>
    <dgm:cxn modelId="{16FB38AB-D04E-425B-8129-18D09A3DBC14}" type="presParOf" srcId="{FDC624FF-B5B3-4BB5-91CD-2FDAEAF42F9D}" destId="{F76AE9B2-CF5E-4CC3-8ADA-53C691F0C54B}" srcOrd="20" destOrd="0" presId="urn:microsoft.com/office/officeart/2005/8/layout/vList2"/>
    <dgm:cxn modelId="{1F5F3786-7466-4EDD-B0ED-6DF9AFB579D1}" type="presParOf" srcId="{FDC624FF-B5B3-4BB5-91CD-2FDAEAF42F9D}" destId="{CD43EB52-7C1E-40E2-AE0B-A772F7E8AEA1}" srcOrd="21" destOrd="0" presId="urn:microsoft.com/office/officeart/2005/8/layout/vList2"/>
    <dgm:cxn modelId="{FF8D8040-6030-4ADF-AB33-65341ECF830B}" type="presParOf" srcId="{FDC624FF-B5B3-4BB5-91CD-2FDAEAF42F9D}" destId="{8450604F-543B-4224-8D29-19B6A6E3C059}" srcOrd="22" destOrd="0" presId="urn:microsoft.com/office/officeart/2005/8/layout/vList2"/>
    <dgm:cxn modelId="{F4A5ADCF-9519-4232-9334-8C07872B432D}" type="presParOf" srcId="{FDC624FF-B5B3-4BB5-91CD-2FDAEAF42F9D}" destId="{497CB831-341E-4F73-9973-BF196EE794B2}" srcOrd="23" destOrd="0" presId="urn:microsoft.com/office/officeart/2005/8/layout/vList2"/>
    <dgm:cxn modelId="{B9704AC9-7CA0-4CB1-9662-BC3787EFF929}" type="presParOf" srcId="{FDC624FF-B5B3-4BB5-91CD-2FDAEAF42F9D}" destId="{DECE942C-5440-488B-94F7-C4E82DA09828}" srcOrd="24" destOrd="0" presId="urn:microsoft.com/office/officeart/2005/8/layout/vList2"/>
  </dgm:cxnLst>
  <dgm:bg>
    <a:solidFill>
      <a:schemeClr val="accent1">
        <a:hueOff val="0"/>
        <a:satOff val="0"/>
        <a:lumOff val="0"/>
      </a:schemeClr>
    </a:soli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528EA6-5CE6-4923-AC0B-3209013E2117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66A68052-D2FD-4264-B269-90288F22B5C5}">
      <dgm:prSet/>
      <dgm:spPr/>
      <dgm:t>
        <a:bodyPr/>
        <a:lstStyle/>
        <a:p>
          <a:pPr rtl="0"/>
          <a:r>
            <a:rPr lang="en-US" dirty="0" smtClean="0"/>
            <a:t>Bengal College of Engineering &amp; Technology, Durgapur</a:t>
          </a:r>
          <a:endParaRPr lang="en-US" dirty="0"/>
        </a:p>
      </dgm:t>
    </dgm:pt>
    <dgm:pt modelId="{15C6F8B8-9DBA-4225-B7FC-20D92D1E395E}" type="parTrans" cxnId="{A6E025CF-DEC8-4171-994A-D33DC560865D}">
      <dgm:prSet/>
      <dgm:spPr/>
      <dgm:t>
        <a:bodyPr/>
        <a:lstStyle/>
        <a:p>
          <a:endParaRPr lang="en-US"/>
        </a:p>
      </dgm:t>
    </dgm:pt>
    <dgm:pt modelId="{FDA4E5E0-BC0C-4485-8C1A-015F2CAC58F9}" type="sibTrans" cxnId="{A6E025CF-DEC8-4171-994A-D33DC560865D}">
      <dgm:prSet/>
      <dgm:spPr/>
      <dgm:t>
        <a:bodyPr/>
        <a:lstStyle/>
        <a:p>
          <a:endParaRPr lang="en-US"/>
        </a:p>
      </dgm:t>
    </dgm:pt>
    <dgm:pt modelId="{1E04DC3A-52A9-4AA2-83BE-FF2A389C2DFD}">
      <dgm:prSet/>
      <dgm:spPr/>
      <dgm:t>
        <a:bodyPr/>
        <a:lstStyle/>
        <a:p>
          <a:pPr rtl="0"/>
          <a:r>
            <a:rPr lang="en-US" smtClean="0"/>
            <a:t>Bharatiya Vidya Bhavan, Kolkata</a:t>
          </a:r>
          <a:endParaRPr lang="en-US"/>
        </a:p>
      </dgm:t>
    </dgm:pt>
    <dgm:pt modelId="{79C4E298-E069-42DD-911E-C9067C8719DC}" type="parTrans" cxnId="{D06A239E-CFE4-495F-A9AA-589B7EF70FEC}">
      <dgm:prSet/>
      <dgm:spPr/>
      <dgm:t>
        <a:bodyPr/>
        <a:lstStyle/>
        <a:p>
          <a:endParaRPr lang="en-US"/>
        </a:p>
      </dgm:t>
    </dgm:pt>
    <dgm:pt modelId="{EED985C6-C6E4-4CEF-B019-D4BE64022AB1}" type="sibTrans" cxnId="{D06A239E-CFE4-495F-A9AA-589B7EF70FEC}">
      <dgm:prSet/>
      <dgm:spPr/>
      <dgm:t>
        <a:bodyPr/>
        <a:lstStyle/>
        <a:p>
          <a:endParaRPr lang="en-US"/>
        </a:p>
      </dgm:t>
    </dgm:pt>
    <dgm:pt modelId="{3E7F1D3D-E9BA-4C15-A00B-337D3D5572A9}">
      <dgm:prSet/>
      <dgm:spPr/>
      <dgm:t>
        <a:bodyPr/>
        <a:lstStyle/>
        <a:p>
          <a:pPr rtl="0"/>
          <a:r>
            <a:rPr lang="en-US" smtClean="0"/>
            <a:t>Birla Institute of Management Technology, Bhubaneswar</a:t>
          </a:r>
          <a:endParaRPr lang="en-US"/>
        </a:p>
      </dgm:t>
    </dgm:pt>
    <dgm:pt modelId="{467BD6DE-BC35-4111-9346-4081FD2BAA0D}" type="parTrans" cxnId="{849F0C32-23D0-45D8-9634-0DCDEFEDE034}">
      <dgm:prSet/>
      <dgm:spPr/>
      <dgm:t>
        <a:bodyPr/>
        <a:lstStyle/>
        <a:p>
          <a:endParaRPr lang="en-US"/>
        </a:p>
      </dgm:t>
    </dgm:pt>
    <dgm:pt modelId="{CF2F5AC8-B94E-4901-B805-D601424B10F5}" type="sibTrans" cxnId="{849F0C32-23D0-45D8-9634-0DCDEFEDE034}">
      <dgm:prSet/>
      <dgm:spPr/>
      <dgm:t>
        <a:bodyPr/>
        <a:lstStyle/>
        <a:p>
          <a:endParaRPr lang="en-US"/>
        </a:p>
      </dgm:t>
    </dgm:pt>
    <dgm:pt modelId="{4B340DC9-C422-4E5D-A3B6-9FCC15E81E20}">
      <dgm:prSet/>
      <dgm:spPr/>
      <dgm:t>
        <a:bodyPr/>
        <a:lstStyle/>
        <a:p>
          <a:pPr rtl="0"/>
          <a:r>
            <a:rPr lang="en-US" smtClean="0"/>
            <a:t>Institute of Engineering &amp; Management, Kolkata</a:t>
          </a:r>
          <a:endParaRPr lang="en-US"/>
        </a:p>
      </dgm:t>
    </dgm:pt>
    <dgm:pt modelId="{19694C56-7C66-4CF0-8E44-7E7B923E4CEE}" type="parTrans" cxnId="{A948A2E5-E680-4019-874A-5CA1362FA6B5}">
      <dgm:prSet/>
      <dgm:spPr/>
      <dgm:t>
        <a:bodyPr/>
        <a:lstStyle/>
        <a:p>
          <a:endParaRPr lang="en-US"/>
        </a:p>
      </dgm:t>
    </dgm:pt>
    <dgm:pt modelId="{75EA2CE0-1A5E-4FA9-83FB-A878D7AD4C38}" type="sibTrans" cxnId="{A948A2E5-E680-4019-874A-5CA1362FA6B5}">
      <dgm:prSet/>
      <dgm:spPr/>
      <dgm:t>
        <a:bodyPr/>
        <a:lstStyle/>
        <a:p>
          <a:endParaRPr lang="en-US"/>
        </a:p>
      </dgm:t>
    </dgm:pt>
    <dgm:pt modelId="{CD532666-032A-4262-851C-F5B3136A2B57}">
      <dgm:prSet/>
      <dgm:spPr/>
      <dgm:t>
        <a:bodyPr/>
        <a:lstStyle/>
        <a:p>
          <a:pPr rtl="0"/>
          <a:r>
            <a:rPr lang="en-US" smtClean="0"/>
            <a:t>KIIT University, Bhubaneswar</a:t>
          </a:r>
          <a:endParaRPr lang="en-US"/>
        </a:p>
      </dgm:t>
    </dgm:pt>
    <dgm:pt modelId="{CA2775C2-52E8-45FA-AFCC-0F70DECAFFE1}" type="parTrans" cxnId="{ED1BB99D-FA66-4E51-8B63-D18E0A02F9AB}">
      <dgm:prSet/>
      <dgm:spPr/>
      <dgm:t>
        <a:bodyPr/>
        <a:lstStyle/>
        <a:p>
          <a:endParaRPr lang="en-US"/>
        </a:p>
      </dgm:t>
    </dgm:pt>
    <dgm:pt modelId="{5A1F683B-3656-4D5C-8DCC-A017C1CD96CC}" type="sibTrans" cxnId="{ED1BB99D-FA66-4E51-8B63-D18E0A02F9AB}">
      <dgm:prSet/>
      <dgm:spPr/>
      <dgm:t>
        <a:bodyPr/>
        <a:lstStyle/>
        <a:p>
          <a:endParaRPr lang="en-US"/>
        </a:p>
      </dgm:t>
    </dgm:pt>
    <dgm:pt modelId="{A480B4FA-A47E-42DD-8B11-20B179BC0F95}" type="pres">
      <dgm:prSet presAssocID="{B4528EA6-5CE6-4923-AC0B-3209013E21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287612-6170-48EE-BA9F-51FC2BE150D7}" type="pres">
      <dgm:prSet presAssocID="{66A68052-D2FD-4264-B269-90288F22B5C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8C3368-5439-4E7A-9D27-B79468B6191D}" type="pres">
      <dgm:prSet presAssocID="{FDA4E5E0-BC0C-4485-8C1A-015F2CAC58F9}" presName="spacer" presStyleCnt="0"/>
      <dgm:spPr/>
    </dgm:pt>
    <dgm:pt modelId="{A126A0E8-E737-4F58-92BE-075C8122E081}" type="pres">
      <dgm:prSet presAssocID="{1E04DC3A-52A9-4AA2-83BE-FF2A389C2DF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98EAAF-988B-4623-8844-2AE4C3DBB64D}" type="pres">
      <dgm:prSet presAssocID="{EED985C6-C6E4-4CEF-B019-D4BE64022AB1}" presName="spacer" presStyleCnt="0"/>
      <dgm:spPr/>
    </dgm:pt>
    <dgm:pt modelId="{73A71F88-048D-493F-8F24-554F73758F2B}" type="pres">
      <dgm:prSet presAssocID="{3E7F1D3D-E9BA-4C15-A00B-337D3D5572A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081E39-D8C2-4164-AD1D-497995FDC21F}" type="pres">
      <dgm:prSet presAssocID="{CF2F5AC8-B94E-4901-B805-D601424B10F5}" presName="spacer" presStyleCnt="0"/>
      <dgm:spPr/>
    </dgm:pt>
    <dgm:pt modelId="{333177AF-74BF-4E34-AC97-C37A1D20F7E9}" type="pres">
      <dgm:prSet presAssocID="{4B340DC9-C422-4E5D-A3B6-9FCC15E81E2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4CA13-C33C-47F3-B858-6B1E7B9711BE}" type="pres">
      <dgm:prSet presAssocID="{75EA2CE0-1A5E-4FA9-83FB-A878D7AD4C38}" presName="spacer" presStyleCnt="0"/>
      <dgm:spPr/>
    </dgm:pt>
    <dgm:pt modelId="{97D48315-4639-410F-99B3-11034F80E2A9}" type="pres">
      <dgm:prSet presAssocID="{CD532666-032A-4262-851C-F5B3136A2B5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44D6D7-995F-421C-9755-E02812CA21AA}" type="presOf" srcId="{66A68052-D2FD-4264-B269-90288F22B5C5}" destId="{8D287612-6170-48EE-BA9F-51FC2BE150D7}" srcOrd="0" destOrd="0" presId="urn:microsoft.com/office/officeart/2005/8/layout/vList2"/>
    <dgm:cxn modelId="{D06A239E-CFE4-495F-A9AA-589B7EF70FEC}" srcId="{B4528EA6-5CE6-4923-AC0B-3209013E2117}" destId="{1E04DC3A-52A9-4AA2-83BE-FF2A389C2DFD}" srcOrd="1" destOrd="0" parTransId="{79C4E298-E069-42DD-911E-C9067C8719DC}" sibTransId="{EED985C6-C6E4-4CEF-B019-D4BE64022AB1}"/>
    <dgm:cxn modelId="{F33F631D-99EA-4CFD-A8E9-2A6D83F3C2C0}" type="presOf" srcId="{CD532666-032A-4262-851C-F5B3136A2B57}" destId="{97D48315-4639-410F-99B3-11034F80E2A9}" srcOrd="0" destOrd="0" presId="urn:microsoft.com/office/officeart/2005/8/layout/vList2"/>
    <dgm:cxn modelId="{8F91B9D9-0DB6-42FA-AFA3-C61449F90605}" type="presOf" srcId="{B4528EA6-5CE6-4923-AC0B-3209013E2117}" destId="{A480B4FA-A47E-42DD-8B11-20B179BC0F95}" srcOrd="0" destOrd="0" presId="urn:microsoft.com/office/officeart/2005/8/layout/vList2"/>
    <dgm:cxn modelId="{8CADBFA7-6E29-4EF3-BE28-25A92E4A9C72}" type="presOf" srcId="{3E7F1D3D-E9BA-4C15-A00B-337D3D5572A9}" destId="{73A71F88-048D-493F-8F24-554F73758F2B}" srcOrd="0" destOrd="0" presId="urn:microsoft.com/office/officeart/2005/8/layout/vList2"/>
    <dgm:cxn modelId="{A6E025CF-DEC8-4171-994A-D33DC560865D}" srcId="{B4528EA6-5CE6-4923-AC0B-3209013E2117}" destId="{66A68052-D2FD-4264-B269-90288F22B5C5}" srcOrd="0" destOrd="0" parTransId="{15C6F8B8-9DBA-4225-B7FC-20D92D1E395E}" sibTransId="{FDA4E5E0-BC0C-4485-8C1A-015F2CAC58F9}"/>
    <dgm:cxn modelId="{E81E399F-3310-4702-98C2-4FBC12526DA5}" type="presOf" srcId="{4B340DC9-C422-4E5D-A3B6-9FCC15E81E20}" destId="{333177AF-74BF-4E34-AC97-C37A1D20F7E9}" srcOrd="0" destOrd="0" presId="urn:microsoft.com/office/officeart/2005/8/layout/vList2"/>
    <dgm:cxn modelId="{A948A2E5-E680-4019-874A-5CA1362FA6B5}" srcId="{B4528EA6-5CE6-4923-AC0B-3209013E2117}" destId="{4B340DC9-C422-4E5D-A3B6-9FCC15E81E20}" srcOrd="3" destOrd="0" parTransId="{19694C56-7C66-4CF0-8E44-7E7B923E4CEE}" sibTransId="{75EA2CE0-1A5E-4FA9-83FB-A878D7AD4C38}"/>
    <dgm:cxn modelId="{ED1BB99D-FA66-4E51-8B63-D18E0A02F9AB}" srcId="{B4528EA6-5CE6-4923-AC0B-3209013E2117}" destId="{CD532666-032A-4262-851C-F5B3136A2B57}" srcOrd="4" destOrd="0" parTransId="{CA2775C2-52E8-45FA-AFCC-0F70DECAFFE1}" sibTransId="{5A1F683B-3656-4D5C-8DCC-A017C1CD96CC}"/>
    <dgm:cxn modelId="{BE4DD5FC-A913-4838-88D1-6E2F14EF6D2F}" type="presOf" srcId="{1E04DC3A-52A9-4AA2-83BE-FF2A389C2DFD}" destId="{A126A0E8-E737-4F58-92BE-075C8122E081}" srcOrd="0" destOrd="0" presId="urn:microsoft.com/office/officeart/2005/8/layout/vList2"/>
    <dgm:cxn modelId="{849F0C32-23D0-45D8-9634-0DCDEFEDE034}" srcId="{B4528EA6-5CE6-4923-AC0B-3209013E2117}" destId="{3E7F1D3D-E9BA-4C15-A00B-337D3D5572A9}" srcOrd="2" destOrd="0" parTransId="{467BD6DE-BC35-4111-9346-4081FD2BAA0D}" sibTransId="{CF2F5AC8-B94E-4901-B805-D601424B10F5}"/>
    <dgm:cxn modelId="{8D0F8540-4D85-4960-83C4-E75A63D422D1}" type="presParOf" srcId="{A480B4FA-A47E-42DD-8B11-20B179BC0F95}" destId="{8D287612-6170-48EE-BA9F-51FC2BE150D7}" srcOrd="0" destOrd="0" presId="urn:microsoft.com/office/officeart/2005/8/layout/vList2"/>
    <dgm:cxn modelId="{C9561988-8A4D-4DD5-841D-6683AF89AEE4}" type="presParOf" srcId="{A480B4FA-A47E-42DD-8B11-20B179BC0F95}" destId="{168C3368-5439-4E7A-9D27-B79468B6191D}" srcOrd="1" destOrd="0" presId="urn:microsoft.com/office/officeart/2005/8/layout/vList2"/>
    <dgm:cxn modelId="{15B26B8C-1A48-4198-871A-F5610FADADB9}" type="presParOf" srcId="{A480B4FA-A47E-42DD-8B11-20B179BC0F95}" destId="{A126A0E8-E737-4F58-92BE-075C8122E081}" srcOrd="2" destOrd="0" presId="urn:microsoft.com/office/officeart/2005/8/layout/vList2"/>
    <dgm:cxn modelId="{7F7DCC0E-7EDD-4B64-BE30-B22899C4E5BC}" type="presParOf" srcId="{A480B4FA-A47E-42DD-8B11-20B179BC0F95}" destId="{7098EAAF-988B-4623-8844-2AE4C3DBB64D}" srcOrd="3" destOrd="0" presId="urn:microsoft.com/office/officeart/2005/8/layout/vList2"/>
    <dgm:cxn modelId="{03F1C35C-1A26-4E1C-B3DE-5E8ED0D76CDE}" type="presParOf" srcId="{A480B4FA-A47E-42DD-8B11-20B179BC0F95}" destId="{73A71F88-048D-493F-8F24-554F73758F2B}" srcOrd="4" destOrd="0" presId="urn:microsoft.com/office/officeart/2005/8/layout/vList2"/>
    <dgm:cxn modelId="{FE0CC5DB-C6A5-40F5-8BAE-8246842B38CA}" type="presParOf" srcId="{A480B4FA-A47E-42DD-8B11-20B179BC0F95}" destId="{C7081E39-D8C2-4164-AD1D-497995FDC21F}" srcOrd="5" destOrd="0" presId="urn:microsoft.com/office/officeart/2005/8/layout/vList2"/>
    <dgm:cxn modelId="{9551EB87-0870-47C5-AA45-CA2485BF8621}" type="presParOf" srcId="{A480B4FA-A47E-42DD-8B11-20B179BC0F95}" destId="{333177AF-74BF-4E34-AC97-C37A1D20F7E9}" srcOrd="6" destOrd="0" presId="urn:microsoft.com/office/officeart/2005/8/layout/vList2"/>
    <dgm:cxn modelId="{BDF465FE-D640-4691-9F14-B78FFA7DFF88}" type="presParOf" srcId="{A480B4FA-A47E-42DD-8B11-20B179BC0F95}" destId="{E454CA13-C33C-47F3-B858-6B1E7B9711BE}" srcOrd="7" destOrd="0" presId="urn:microsoft.com/office/officeart/2005/8/layout/vList2"/>
    <dgm:cxn modelId="{DBE1B6C7-CD88-49B2-BC3A-A7FF3602F923}" type="presParOf" srcId="{A480B4FA-A47E-42DD-8B11-20B179BC0F95}" destId="{97D48315-4639-410F-99B3-11034F80E2A9}" srcOrd="8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BA019-3546-4AC0-ABBE-B986CC9FC76A}">
      <dsp:nvSpPr>
        <dsp:cNvPr id="0" name=""/>
        <dsp:cNvSpPr/>
      </dsp:nvSpPr>
      <dsp:spPr>
        <a:xfrm>
          <a:off x="0" y="116000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University of Mumbai</a:t>
          </a:r>
          <a:endParaRPr lang="en-US" sz="1600" kern="1200"/>
        </a:p>
      </dsp:txBody>
      <dsp:txXfrm>
        <a:off x="30442" y="146442"/>
        <a:ext cx="7406716" cy="562726"/>
      </dsp:txXfrm>
    </dsp:sp>
    <dsp:sp modelId="{9475A631-61AE-44F8-BF68-D45741C7E238}">
      <dsp:nvSpPr>
        <dsp:cNvPr id="0" name=""/>
        <dsp:cNvSpPr/>
      </dsp:nvSpPr>
      <dsp:spPr>
        <a:xfrm>
          <a:off x="0" y="785690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Jamnalal Bajaj Institute of Management Studies, Mumbai</a:t>
          </a:r>
          <a:endParaRPr lang="en-US" sz="1600" kern="1200"/>
        </a:p>
      </dsp:txBody>
      <dsp:txXfrm>
        <a:off x="30442" y="816132"/>
        <a:ext cx="7406716" cy="562726"/>
      </dsp:txXfrm>
    </dsp:sp>
    <dsp:sp modelId="{F2F360B1-D895-42D3-B157-FAD76AEE3C1E}">
      <dsp:nvSpPr>
        <dsp:cNvPr id="0" name=""/>
        <dsp:cNvSpPr/>
      </dsp:nvSpPr>
      <dsp:spPr>
        <a:xfrm>
          <a:off x="0" y="1455380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MET (Mumbai Educational Trust) Institute of Management Studies, Bandra, Mumbai</a:t>
          </a:r>
          <a:endParaRPr lang="en-US" sz="1600" kern="1200"/>
        </a:p>
      </dsp:txBody>
      <dsp:txXfrm>
        <a:off x="30442" y="1485822"/>
        <a:ext cx="7406716" cy="562726"/>
      </dsp:txXfrm>
    </dsp:sp>
    <dsp:sp modelId="{37CFAE65-E86C-4B5F-9B84-3D06C389AEED}">
      <dsp:nvSpPr>
        <dsp:cNvPr id="0" name=""/>
        <dsp:cNvSpPr/>
      </dsp:nvSpPr>
      <dsp:spPr>
        <a:xfrm>
          <a:off x="0" y="2125070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Welingkar Institute of Management Studies, Mumbai</a:t>
          </a:r>
          <a:endParaRPr lang="en-US" sz="1600" kern="1200"/>
        </a:p>
      </dsp:txBody>
      <dsp:txXfrm>
        <a:off x="30442" y="2155512"/>
        <a:ext cx="7406716" cy="562726"/>
      </dsp:txXfrm>
    </dsp:sp>
    <dsp:sp modelId="{A5B872B9-44BD-455D-9CEE-2DCDDD5348C3}">
      <dsp:nvSpPr>
        <dsp:cNvPr id="0" name=""/>
        <dsp:cNvSpPr/>
      </dsp:nvSpPr>
      <dsp:spPr>
        <a:xfrm>
          <a:off x="0" y="2794761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K.J. Somaiya Institute of Management Studies, Mumbai</a:t>
          </a:r>
          <a:endParaRPr lang="en-US" sz="1600" kern="1200"/>
        </a:p>
      </dsp:txBody>
      <dsp:txXfrm>
        <a:off x="30442" y="2825203"/>
        <a:ext cx="7406716" cy="562726"/>
      </dsp:txXfrm>
    </dsp:sp>
    <dsp:sp modelId="{B8B91EC1-819F-45C5-8BAE-862814B47950}">
      <dsp:nvSpPr>
        <dsp:cNvPr id="0" name=""/>
        <dsp:cNvSpPr/>
      </dsp:nvSpPr>
      <dsp:spPr>
        <a:xfrm>
          <a:off x="0" y="3464451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IES Institute of Management Studies, Mumbai</a:t>
          </a:r>
          <a:endParaRPr lang="en-US" sz="1600" kern="1200"/>
        </a:p>
      </dsp:txBody>
      <dsp:txXfrm>
        <a:off x="30442" y="3494893"/>
        <a:ext cx="7406716" cy="562726"/>
      </dsp:txXfrm>
    </dsp:sp>
    <dsp:sp modelId="{0C3D2704-6404-4C43-A6BB-C40886658945}">
      <dsp:nvSpPr>
        <dsp:cNvPr id="0" name=""/>
        <dsp:cNvSpPr/>
      </dsp:nvSpPr>
      <dsp:spPr>
        <a:xfrm>
          <a:off x="0" y="4134141"/>
          <a:ext cx="7467600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Thakur Institute of Management Studies and Research, Mumbai</a:t>
          </a:r>
          <a:endParaRPr lang="en-US" sz="1600" kern="1200"/>
        </a:p>
      </dsp:txBody>
      <dsp:txXfrm>
        <a:off x="30442" y="4164583"/>
        <a:ext cx="7406716" cy="5627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580FB-67ED-4B5A-B935-58C0BA03D4E8}">
      <dsp:nvSpPr>
        <dsp:cNvPr id="0" name=""/>
        <dsp:cNvSpPr/>
      </dsp:nvSpPr>
      <dsp:spPr>
        <a:xfrm>
          <a:off x="0" y="126081"/>
          <a:ext cx="8229600" cy="38376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Amity University, Gwalior, Jaipur and Mumbai</a:t>
          </a:r>
          <a:endParaRPr lang="en-US" sz="1600" kern="1200" dirty="0"/>
        </a:p>
      </dsp:txBody>
      <dsp:txXfrm>
        <a:off x="18734" y="144815"/>
        <a:ext cx="8192132" cy="346292"/>
      </dsp:txXfrm>
    </dsp:sp>
    <dsp:sp modelId="{DBD00707-15C3-4D51-9E89-AD9F56C6D3A2}">
      <dsp:nvSpPr>
        <dsp:cNvPr id="0" name=""/>
        <dsp:cNvSpPr/>
      </dsp:nvSpPr>
      <dsp:spPr>
        <a:xfrm>
          <a:off x="0" y="555921"/>
          <a:ext cx="8229600" cy="383760"/>
        </a:xfrm>
        <a:prstGeom prst="roundRect">
          <a:avLst/>
        </a:prstGeom>
        <a:solidFill>
          <a:schemeClr val="accent2">
            <a:shade val="80000"/>
            <a:hueOff val="16030"/>
            <a:satOff val="720"/>
            <a:lumOff val="18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Dr DY Patil Vidyapeeth, Pune</a:t>
          </a:r>
          <a:endParaRPr lang="en-US" sz="1400" kern="1200"/>
        </a:p>
      </dsp:txBody>
      <dsp:txXfrm>
        <a:off x="18734" y="574655"/>
        <a:ext cx="8192132" cy="346292"/>
      </dsp:txXfrm>
    </dsp:sp>
    <dsp:sp modelId="{32E95D00-C90D-4A6B-A417-BC191598D4DC}">
      <dsp:nvSpPr>
        <dsp:cNvPr id="0" name=""/>
        <dsp:cNvSpPr/>
      </dsp:nvSpPr>
      <dsp:spPr>
        <a:xfrm>
          <a:off x="0" y="985761"/>
          <a:ext cx="8229600" cy="383760"/>
        </a:xfrm>
        <a:prstGeom prst="roundRect">
          <a:avLst/>
        </a:prstGeom>
        <a:solidFill>
          <a:schemeClr val="accent2">
            <a:shade val="80000"/>
            <a:hueOff val="32060"/>
            <a:satOff val="1439"/>
            <a:lumOff val="36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Entrepreneurship Development Institute of India, Gandhinagar</a:t>
          </a:r>
          <a:endParaRPr lang="en-US" sz="1600" kern="1200"/>
        </a:p>
      </dsp:txBody>
      <dsp:txXfrm>
        <a:off x="18734" y="1004495"/>
        <a:ext cx="8192132" cy="346292"/>
      </dsp:txXfrm>
    </dsp:sp>
    <dsp:sp modelId="{8C7339FF-B9E2-4706-8502-6941D038CFD9}">
      <dsp:nvSpPr>
        <dsp:cNvPr id="0" name=""/>
        <dsp:cNvSpPr/>
      </dsp:nvSpPr>
      <dsp:spPr>
        <a:xfrm>
          <a:off x="0" y="1415601"/>
          <a:ext cx="8229600" cy="383760"/>
        </a:xfrm>
        <a:prstGeom prst="roundRect">
          <a:avLst/>
        </a:prstGeom>
        <a:solidFill>
          <a:schemeClr val="accent2">
            <a:shade val="80000"/>
            <a:hueOff val="48091"/>
            <a:satOff val="2159"/>
            <a:lumOff val="54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FLAME School of Business, Pune</a:t>
          </a:r>
          <a:endParaRPr lang="en-US" sz="1600" kern="1200"/>
        </a:p>
      </dsp:txBody>
      <dsp:txXfrm>
        <a:off x="18734" y="1434335"/>
        <a:ext cx="8192132" cy="346292"/>
      </dsp:txXfrm>
    </dsp:sp>
    <dsp:sp modelId="{301269B0-3811-4EDA-99B0-21A58E4B6E2D}">
      <dsp:nvSpPr>
        <dsp:cNvPr id="0" name=""/>
        <dsp:cNvSpPr/>
      </dsp:nvSpPr>
      <dsp:spPr>
        <a:xfrm>
          <a:off x="0" y="1845441"/>
          <a:ext cx="8229600" cy="383760"/>
        </a:xfrm>
        <a:prstGeom prst="roundRect">
          <a:avLst/>
        </a:prstGeom>
        <a:solidFill>
          <a:schemeClr val="accent2">
            <a:shade val="80000"/>
            <a:hueOff val="64121"/>
            <a:satOff val="2879"/>
            <a:lumOff val="72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Institute of Rural Management, Jaipur</a:t>
          </a:r>
          <a:endParaRPr lang="en-US" sz="1600" kern="1200"/>
        </a:p>
      </dsp:txBody>
      <dsp:txXfrm>
        <a:off x="18734" y="1864175"/>
        <a:ext cx="8192132" cy="346292"/>
      </dsp:txXfrm>
    </dsp:sp>
    <dsp:sp modelId="{901C8152-5739-4637-870D-820440E616A3}">
      <dsp:nvSpPr>
        <dsp:cNvPr id="0" name=""/>
        <dsp:cNvSpPr/>
      </dsp:nvSpPr>
      <dsp:spPr>
        <a:xfrm>
          <a:off x="0" y="2275281"/>
          <a:ext cx="8229600" cy="383760"/>
        </a:xfrm>
        <a:prstGeom prst="roundRect">
          <a:avLst/>
        </a:prstGeom>
        <a:solidFill>
          <a:schemeClr val="accent2">
            <a:shade val="80000"/>
            <a:hueOff val="80151"/>
            <a:satOff val="3599"/>
            <a:lumOff val="90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Institute for Technology &amp; Management, Navi Mumbai</a:t>
          </a:r>
          <a:endParaRPr lang="en-US" sz="1600" kern="1200"/>
        </a:p>
      </dsp:txBody>
      <dsp:txXfrm>
        <a:off x="18734" y="2294015"/>
        <a:ext cx="8192132" cy="346292"/>
      </dsp:txXfrm>
    </dsp:sp>
    <dsp:sp modelId="{189D2FA2-2681-4B54-BE17-BF79F5FA3A64}">
      <dsp:nvSpPr>
        <dsp:cNvPr id="0" name=""/>
        <dsp:cNvSpPr/>
      </dsp:nvSpPr>
      <dsp:spPr>
        <a:xfrm>
          <a:off x="0" y="2705121"/>
          <a:ext cx="8229600" cy="383760"/>
        </a:xfrm>
        <a:prstGeom prst="roundRect">
          <a:avLst/>
        </a:prstGeom>
        <a:solidFill>
          <a:schemeClr val="accent2">
            <a:shade val="80000"/>
            <a:hueOff val="96181"/>
            <a:satOff val="4318"/>
            <a:lumOff val="108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JK Lakshmipat University, Jaipur</a:t>
          </a:r>
          <a:endParaRPr lang="en-US" sz="1600" kern="1200"/>
        </a:p>
      </dsp:txBody>
      <dsp:txXfrm>
        <a:off x="18734" y="2723855"/>
        <a:ext cx="8192132" cy="346292"/>
      </dsp:txXfrm>
    </dsp:sp>
    <dsp:sp modelId="{C1947DF1-5DAE-4675-80D6-0EC28B324A4C}">
      <dsp:nvSpPr>
        <dsp:cNvPr id="0" name=""/>
        <dsp:cNvSpPr/>
      </dsp:nvSpPr>
      <dsp:spPr>
        <a:xfrm>
          <a:off x="0" y="3134961"/>
          <a:ext cx="8229600" cy="383760"/>
        </a:xfrm>
        <a:prstGeom prst="roundRect">
          <a:avLst/>
        </a:prstGeom>
        <a:solidFill>
          <a:schemeClr val="accent2">
            <a:shade val="80000"/>
            <a:hueOff val="112212"/>
            <a:satOff val="5038"/>
            <a:lumOff val="126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Jaipuria Institute of Management, Jaipur and Indore</a:t>
          </a:r>
          <a:endParaRPr lang="en-US" sz="1600" kern="1200"/>
        </a:p>
      </dsp:txBody>
      <dsp:txXfrm>
        <a:off x="18734" y="3153695"/>
        <a:ext cx="8192132" cy="346292"/>
      </dsp:txXfrm>
    </dsp:sp>
    <dsp:sp modelId="{F3FAC4C9-96DF-400E-9579-83DB511AC471}">
      <dsp:nvSpPr>
        <dsp:cNvPr id="0" name=""/>
        <dsp:cNvSpPr/>
      </dsp:nvSpPr>
      <dsp:spPr>
        <a:xfrm>
          <a:off x="0" y="3564801"/>
          <a:ext cx="8229600" cy="383760"/>
        </a:xfrm>
        <a:prstGeom prst="roundRect">
          <a:avLst/>
        </a:prstGeom>
        <a:solidFill>
          <a:schemeClr val="accent2">
            <a:shade val="80000"/>
            <a:hueOff val="128242"/>
            <a:satOff val="5758"/>
            <a:lumOff val="144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MIT School of Business, Pune</a:t>
          </a:r>
          <a:endParaRPr lang="en-US" sz="1600" kern="1200"/>
        </a:p>
      </dsp:txBody>
      <dsp:txXfrm>
        <a:off x="18734" y="3583535"/>
        <a:ext cx="8192132" cy="346292"/>
      </dsp:txXfrm>
    </dsp:sp>
    <dsp:sp modelId="{576506C5-FD0B-4669-9908-5F5F6CAE08EB}">
      <dsp:nvSpPr>
        <dsp:cNvPr id="0" name=""/>
        <dsp:cNvSpPr/>
      </dsp:nvSpPr>
      <dsp:spPr>
        <a:xfrm>
          <a:off x="0" y="3994641"/>
          <a:ext cx="8229600" cy="383760"/>
        </a:xfrm>
        <a:prstGeom prst="roundRect">
          <a:avLst/>
        </a:prstGeom>
        <a:solidFill>
          <a:schemeClr val="accent2">
            <a:shade val="80000"/>
            <a:hueOff val="144272"/>
            <a:satOff val="6478"/>
            <a:lumOff val="163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Mitcon Institute of Management, Pune</a:t>
          </a:r>
          <a:endParaRPr lang="en-US" sz="1600" kern="1200"/>
        </a:p>
      </dsp:txBody>
      <dsp:txXfrm>
        <a:off x="18734" y="4013375"/>
        <a:ext cx="8192132" cy="346292"/>
      </dsp:txXfrm>
    </dsp:sp>
    <dsp:sp modelId="{D8BA3DF8-11B4-4BD3-8A71-E472AC126364}">
      <dsp:nvSpPr>
        <dsp:cNvPr id="0" name=""/>
        <dsp:cNvSpPr/>
      </dsp:nvSpPr>
      <dsp:spPr>
        <a:xfrm>
          <a:off x="0" y="4424481"/>
          <a:ext cx="8229600" cy="383760"/>
        </a:xfrm>
        <a:prstGeom prst="roundRect">
          <a:avLst/>
        </a:prstGeom>
        <a:solidFill>
          <a:schemeClr val="accent2">
            <a:shade val="80000"/>
            <a:hueOff val="160302"/>
            <a:satOff val="7197"/>
            <a:lumOff val="1812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Shanti Business School, Ahmedabad</a:t>
          </a:r>
          <a:endParaRPr lang="en-US" sz="1600" kern="1200"/>
        </a:p>
      </dsp:txBody>
      <dsp:txXfrm>
        <a:off x="18734" y="4443215"/>
        <a:ext cx="8192132" cy="346292"/>
      </dsp:txXfrm>
    </dsp:sp>
    <dsp:sp modelId="{608058EB-A186-49B5-8DC3-6B1DF21FDC6E}">
      <dsp:nvSpPr>
        <dsp:cNvPr id="0" name=""/>
        <dsp:cNvSpPr/>
      </dsp:nvSpPr>
      <dsp:spPr>
        <a:xfrm>
          <a:off x="0" y="4854321"/>
          <a:ext cx="8229600" cy="383760"/>
        </a:xfrm>
        <a:prstGeom prst="roundRect">
          <a:avLst/>
        </a:prstGeom>
        <a:solidFill>
          <a:schemeClr val="accent2">
            <a:shade val="80000"/>
            <a:hueOff val="176332"/>
            <a:satOff val="7917"/>
            <a:lumOff val="199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Suryadatta</a:t>
          </a:r>
          <a:r>
            <a:rPr lang="en-US" sz="1600" kern="1200" dirty="0" smtClean="0"/>
            <a:t> Institute of Business Management &amp; Technology, Pune</a:t>
          </a:r>
          <a:endParaRPr lang="en-US" sz="1600" kern="1200" dirty="0"/>
        </a:p>
      </dsp:txBody>
      <dsp:txXfrm>
        <a:off x="18734" y="4873055"/>
        <a:ext cx="8192132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BC0BE-6836-4C83-B392-C5154F5C2129}">
      <dsp:nvSpPr>
        <dsp:cNvPr id="0" name=""/>
        <dsp:cNvSpPr/>
      </dsp:nvSpPr>
      <dsp:spPr>
        <a:xfrm>
          <a:off x="0" y="1865"/>
          <a:ext cx="8158397" cy="358952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Acharya Institute of Management &amp; Sciences</a:t>
          </a:r>
          <a:endParaRPr lang="en-US" sz="1600" kern="1200" dirty="0"/>
        </a:p>
      </dsp:txBody>
      <dsp:txXfrm>
        <a:off x="17523" y="19388"/>
        <a:ext cx="8123351" cy="323906"/>
      </dsp:txXfrm>
    </dsp:sp>
    <dsp:sp modelId="{1C5A3A26-988D-448D-8F01-F5769AEC0724}">
      <dsp:nvSpPr>
        <dsp:cNvPr id="0" name=""/>
        <dsp:cNvSpPr/>
      </dsp:nvSpPr>
      <dsp:spPr>
        <a:xfrm>
          <a:off x="0" y="374205"/>
          <a:ext cx="8158397" cy="358952"/>
        </a:xfrm>
        <a:prstGeom prst="roundRect">
          <a:avLst/>
        </a:prstGeom>
        <a:solidFill>
          <a:schemeClr val="accent2">
            <a:shade val="80000"/>
            <a:hueOff val="14694"/>
            <a:satOff val="660"/>
            <a:lumOff val="16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Acharya School of Management, Bangalore</a:t>
          </a:r>
          <a:endParaRPr lang="en-US" sz="1600" kern="1200"/>
        </a:p>
      </dsp:txBody>
      <dsp:txXfrm>
        <a:off x="17523" y="391728"/>
        <a:ext cx="8123351" cy="323906"/>
      </dsp:txXfrm>
    </dsp:sp>
    <dsp:sp modelId="{75288C76-43EE-4299-AF7D-AE59363A0119}">
      <dsp:nvSpPr>
        <dsp:cNvPr id="0" name=""/>
        <dsp:cNvSpPr/>
      </dsp:nvSpPr>
      <dsp:spPr>
        <a:xfrm>
          <a:off x="0" y="746545"/>
          <a:ext cx="8158397" cy="358952"/>
        </a:xfrm>
        <a:prstGeom prst="roundRect">
          <a:avLst/>
        </a:prstGeom>
        <a:solidFill>
          <a:schemeClr val="accent2">
            <a:shade val="80000"/>
            <a:hueOff val="29389"/>
            <a:satOff val="1320"/>
            <a:lumOff val="33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Christ University, Bangalore</a:t>
          </a:r>
          <a:endParaRPr lang="en-US" sz="1600" kern="1200"/>
        </a:p>
      </dsp:txBody>
      <dsp:txXfrm>
        <a:off x="17523" y="764068"/>
        <a:ext cx="8123351" cy="323906"/>
      </dsp:txXfrm>
    </dsp:sp>
    <dsp:sp modelId="{C432CAB9-5F2F-4B42-8180-2B0CCC28029B}">
      <dsp:nvSpPr>
        <dsp:cNvPr id="0" name=""/>
        <dsp:cNvSpPr/>
      </dsp:nvSpPr>
      <dsp:spPr>
        <a:xfrm>
          <a:off x="0" y="1118885"/>
          <a:ext cx="8158397" cy="358952"/>
        </a:xfrm>
        <a:prstGeom prst="roundRect">
          <a:avLst/>
        </a:prstGeom>
        <a:solidFill>
          <a:schemeClr val="accent2">
            <a:shade val="80000"/>
            <a:hueOff val="44083"/>
            <a:satOff val="1979"/>
            <a:lumOff val="49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Galaxy Institute of Management, Chennai</a:t>
          </a:r>
          <a:endParaRPr lang="en-US" sz="1600" kern="1200" dirty="0"/>
        </a:p>
      </dsp:txBody>
      <dsp:txXfrm>
        <a:off x="17523" y="1136408"/>
        <a:ext cx="8123351" cy="323906"/>
      </dsp:txXfrm>
    </dsp:sp>
    <dsp:sp modelId="{F14BE639-153C-427C-9976-0FA3F758E33A}">
      <dsp:nvSpPr>
        <dsp:cNvPr id="0" name=""/>
        <dsp:cNvSpPr/>
      </dsp:nvSpPr>
      <dsp:spPr>
        <a:xfrm>
          <a:off x="0" y="1491225"/>
          <a:ext cx="8158397" cy="358952"/>
        </a:xfrm>
        <a:prstGeom prst="roundRect">
          <a:avLst/>
        </a:prstGeom>
        <a:solidFill>
          <a:schemeClr val="accent2">
            <a:shade val="80000"/>
            <a:hueOff val="58777"/>
            <a:satOff val="2639"/>
            <a:lumOff val="66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GITAM University, Vishakhapatnam</a:t>
          </a:r>
          <a:endParaRPr lang="en-US" sz="1600" kern="1200"/>
        </a:p>
      </dsp:txBody>
      <dsp:txXfrm>
        <a:off x="17523" y="1508748"/>
        <a:ext cx="8123351" cy="323906"/>
      </dsp:txXfrm>
    </dsp:sp>
    <dsp:sp modelId="{0992C1F4-0140-4B17-A98F-85F1ACBFEA6B}">
      <dsp:nvSpPr>
        <dsp:cNvPr id="0" name=""/>
        <dsp:cNvSpPr/>
      </dsp:nvSpPr>
      <dsp:spPr>
        <a:xfrm>
          <a:off x="0" y="1863564"/>
          <a:ext cx="8158397" cy="358952"/>
        </a:xfrm>
        <a:prstGeom prst="roundRect">
          <a:avLst/>
        </a:prstGeom>
        <a:solidFill>
          <a:schemeClr val="accent2">
            <a:shade val="80000"/>
            <a:hueOff val="73472"/>
            <a:satOff val="3299"/>
            <a:lumOff val="83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IFIM Business School, Bangalore</a:t>
          </a:r>
          <a:endParaRPr lang="en-US" sz="1600" kern="1200"/>
        </a:p>
      </dsp:txBody>
      <dsp:txXfrm>
        <a:off x="17523" y="1881087"/>
        <a:ext cx="8123351" cy="323906"/>
      </dsp:txXfrm>
    </dsp:sp>
    <dsp:sp modelId="{B57E9613-D955-43F4-9DC7-144EDBF13018}">
      <dsp:nvSpPr>
        <dsp:cNvPr id="0" name=""/>
        <dsp:cNvSpPr/>
      </dsp:nvSpPr>
      <dsp:spPr>
        <a:xfrm>
          <a:off x="0" y="2235904"/>
          <a:ext cx="8158397" cy="358952"/>
        </a:xfrm>
        <a:prstGeom prst="roundRect">
          <a:avLst/>
        </a:prstGeom>
        <a:solidFill>
          <a:schemeClr val="accent2">
            <a:shade val="80000"/>
            <a:hueOff val="88166"/>
            <a:satOff val="3959"/>
            <a:lumOff val="99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Indus Business Academy, Bangalore</a:t>
          </a:r>
          <a:endParaRPr lang="en-US" sz="1600" kern="1200" dirty="0"/>
        </a:p>
      </dsp:txBody>
      <dsp:txXfrm>
        <a:off x="17523" y="2253427"/>
        <a:ext cx="8123351" cy="323906"/>
      </dsp:txXfrm>
    </dsp:sp>
    <dsp:sp modelId="{ADB14B08-02EA-4194-BD0F-7BE61C9EB11A}">
      <dsp:nvSpPr>
        <dsp:cNvPr id="0" name=""/>
        <dsp:cNvSpPr/>
      </dsp:nvSpPr>
      <dsp:spPr>
        <a:xfrm>
          <a:off x="0" y="2608244"/>
          <a:ext cx="8158397" cy="358952"/>
        </a:xfrm>
        <a:prstGeom prst="roundRect">
          <a:avLst/>
        </a:prstGeom>
        <a:solidFill>
          <a:schemeClr val="accent2">
            <a:shade val="80000"/>
            <a:hueOff val="102861"/>
            <a:satOff val="4618"/>
            <a:lumOff val="11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Institute of Public Enterprise, Hyderabad</a:t>
          </a:r>
          <a:endParaRPr lang="en-US" sz="1600" kern="1200"/>
        </a:p>
      </dsp:txBody>
      <dsp:txXfrm>
        <a:off x="17523" y="2625767"/>
        <a:ext cx="8123351" cy="323906"/>
      </dsp:txXfrm>
    </dsp:sp>
    <dsp:sp modelId="{B2702DED-5067-4393-83B0-F609E8076F79}">
      <dsp:nvSpPr>
        <dsp:cNvPr id="0" name=""/>
        <dsp:cNvSpPr/>
      </dsp:nvSpPr>
      <dsp:spPr>
        <a:xfrm>
          <a:off x="0" y="2980584"/>
          <a:ext cx="8158397" cy="358952"/>
        </a:xfrm>
        <a:prstGeom prst="roundRect">
          <a:avLst/>
        </a:prstGeom>
        <a:solidFill>
          <a:schemeClr val="accent2">
            <a:shade val="80000"/>
            <a:hueOff val="117555"/>
            <a:satOff val="5278"/>
            <a:lumOff val="132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Kirloskar Institute of Advanced Management and Research, Harihar</a:t>
          </a:r>
          <a:endParaRPr lang="en-US" sz="1600" kern="1200"/>
        </a:p>
      </dsp:txBody>
      <dsp:txXfrm>
        <a:off x="17523" y="2998107"/>
        <a:ext cx="8123351" cy="323906"/>
      </dsp:txXfrm>
    </dsp:sp>
    <dsp:sp modelId="{142316F0-53F0-43FE-BB3B-4AB784F202D0}">
      <dsp:nvSpPr>
        <dsp:cNvPr id="0" name=""/>
        <dsp:cNvSpPr/>
      </dsp:nvSpPr>
      <dsp:spPr>
        <a:xfrm>
          <a:off x="0" y="3352924"/>
          <a:ext cx="8158397" cy="358952"/>
        </a:xfrm>
        <a:prstGeom prst="roundRect">
          <a:avLst/>
        </a:prstGeom>
        <a:solidFill>
          <a:schemeClr val="accent2">
            <a:shade val="80000"/>
            <a:hueOff val="132249"/>
            <a:satOff val="5938"/>
            <a:lumOff val="149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PES University, Bangalore</a:t>
          </a:r>
          <a:endParaRPr lang="en-US" sz="1600" kern="1200"/>
        </a:p>
      </dsp:txBody>
      <dsp:txXfrm>
        <a:off x="17523" y="3370447"/>
        <a:ext cx="8123351" cy="323906"/>
      </dsp:txXfrm>
    </dsp:sp>
    <dsp:sp modelId="{F76AE9B2-CF5E-4CC3-8ADA-53C691F0C54B}">
      <dsp:nvSpPr>
        <dsp:cNvPr id="0" name=""/>
        <dsp:cNvSpPr/>
      </dsp:nvSpPr>
      <dsp:spPr>
        <a:xfrm>
          <a:off x="0" y="3725264"/>
          <a:ext cx="8158397" cy="358952"/>
        </a:xfrm>
        <a:prstGeom prst="roundRect">
          <a:avLst/>
        </a:prstGeom>
        <a:solidFill>
          <a:schemeClr val="accent2">
            <a:shade val="80000"/>
            <a:hueOff val="146944"/>
            <a:satOff val="6598"/>
            <a:lumOff val="166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PSG Institute of Management, Coimbatore</a:t>
          </a:r>
          <a:endParaRPr lang="en-US" sz="1600" kern="1200"/>
        </a:p>
      </dsp:txBody>
      <dsp:txXfrm>
        <a:off x="17523" y="3742787"/>
        <a:ext cx="8123351" cy="323906"/>
      </dsp:txXfrm>
    </dsp:sp>
    <dsp:sp modelId="{8450604F-543B-4224-8D29-19B6A6E3C059}">
      <dsp:nvSpPr>
        <dsp:cNvPr id="0" name=""/>
        <dsp:cNvSpPr/>
      </dsp:nvSpPr>
      <dsp:spPr>
        <a:xfrm>
          <a:off x="0" y="4097604"/>
          <a:ext cx="8158397" cy="358952"/>
        </a:xfrm>
        <a:prstGeom prst="roundRect">
          <a:avLst/>
        </a:prstGeom>
        <a:solidFill>
          <a:schemeClr val="accent2">
            <a:shade val="80000"/>
            <a:hueOff val="161638"/>
            <a:satOff val="7257"/>
            <a:lumOff val="182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SCMS Kochi</a:t>
          </a:r>
          <a:endParaRPr lang="en-US" sz="1600" kern="1200"/>
        </a:p>
      </dsp:txBody>
      <dsp:txXfrm>
        <a:off x="17523" y="4115127"/>
        <a:ext cx="8123351" cy="323906"/>
      </dsp:txXfrm>
    </dsp:sp>
    <dsp:sp modelId="{DECE942C-5440-488B-94F7-C4E82DA09828}">
      <dsp:nvSpPr>
        <dsp:cNvPr id="0" name=""/>
        <dsp:cNvSpPr/>
      </dsp:nvSpPr>
      <dsp:spPr>
        <a:xfrm>
          <a:off x="0" y="4469943"/>
          <a:ext cx="8158397" cy="358952"/>
        </a:xfrm>
        <a:prstGeom prst="roundRect">
          <a:avLst/>
        </a:prstGeom>
        <a:solidFill>
          <a:schemeClr val="accent2">
            <a:shade val="80000"/>
            <a:hueOff val="176332"/>
            <a:satOff val="7917"/>
            <a:lumOff val="199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SRM University</a:t>
          </a:r>
          <a:endParaRPr lang="en-US" sz="1600" kern="1200"/>
        </a:p>
      </dsp:txBody>
      <dsp:txXfrm>
        <a:off x="17523" y="4487466"/>
        <a:ext cx="8123351" cy="3239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287612-6170-48EE-BA9F-51FC2BE150D7}">
      <dsp:nvSpPr>
        <dsp:cNvPr id="0" name=""/>
        <dsp:cNvSpPr/>
      </dsp:nvSpPr>
      <dsp:spPr>
        <a:xfrm>
          <a:off x="0" y="17045"/>
          <a:ext cx="7467600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Bengal College of Engineering &amp; Technology, Durgapur</a:t>
          </a:r>
          <a:endParaRPr lang="en-US" sz="2300" kern="1200"/>
        </a:p>
      </dsp:txBody>
      <dsp:txXfrm>
        <a:off x="44664" y="61709"/>
        <a:ext cx="7378272" cy="825612"/>
      </dsp:txXfrm>
    </dsp:sp>
    <dsp:sp modelId="{A126A0E8-E737-4F58-92BE-075C8122E081}">
      <dsp:nvSpPr>
        <dsp:cNvPr id="0" name=""/>
        <dsp:cNvSpPr/>
      </dsp:nvSpPr>
      <dsp:spPr>
        <a:xfrm>
          <a:off x="0" y="998225"/>
          <a:ext cx="7467600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Bharatiya Vidya Bhavan, Kolkata</a:t>
          </a:r>
          <a:endParaRPr lang="en-US" sz="2300" kern="1200"/>
        </a:p>
      </dsp:txBody>
      <dsp:txXfrm>
        <a:off x="44664" y="1042889"/>
        <a:ext cx="7378272" cy="825612"/>
      </dsp:txXfrm>
    </dsp:sp>
    <dsp:sp modelId="{73A71F88-048D-493F-8F24-554F73758F2B}">
      <dsp:nvSpPr>
        <dsp:cNvPr id="0" name=""/>
        <dsp:cNvSpPr/>
      </dsp:nvSpPr>
      <dsp:spPr>
        <a:xfrm>
          <a:off x="0" y="1979405"/>
          <a:ext cx="7467600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Birla Institute of Management Technology, Bhubaneswar</a:t>
          </a:r>
          <a:endParaRPr lang="en-US" sz="2300" kern="1200"/>
        </a:p>
      </dsp:txBody>
      <dsp:txXfrm>
        <a:off x="44664" y="2024069"/>
        <a:ext cx="7378272" cy="825612"/>
      </dsp:txXfrm>
    </dsp:sp>
    <dsp:sp modelId="{333177AF-74BF-4E34-AC97-C37A1D20F7E9}">
      <dsp:nvSpPr>
        <dsp:cNvPr id="0" name=""/>
        <dsp:cNvSpPr/>
      </dsp:nvSpPr>
      <dsp:spPr>
        <a:xfrm>
          <a:off x="0" y="2960586"/>
          <a:ext cx="7467600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Institute of Engineering &amp; Management, Kolkata</a:t>
          </a:r>
          <a:endParaRPr lang="en-US" sz="2300" kern="1200"/>
        </a:p>
      </dsp:txBody>
      <dsp:txXfrm>
        <a:off x="44664" y="3005250"/>
        <a:ext cx="7378272" cy="825612"/>
      </dsp:txXfrm>
    </dsp:sp>
    <dsp:sp modelId="{97D48315-4639-410F-99B3-11034F80E2A9}">
      <dsp:nvSpPr>
        <dsp:cNvPr id="0" name=""/>
        <dsp:cNvSpPr/>
      </dsp:nvSpPr>
      <dsp:spPr>
        <a:xfrm>
          <a:off x="0" y="3941766"/>
          <a:ext cx="7467600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KIIT University, Bhubaneswar</a:t>
          </a:r>
          <a:endParaRPr lang="en-US" sz="2300" kern="1200"/>
        </a:p>
      </dsp:txBody>
      <dsp:txXfrm>
        <a:off x="44664" y="3986430"/>
        <a:ext cx="7378272" cy="825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40C7F-D664-4C58-BF45-F2A1073D0E7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A8ED1-764E-49E3-8E25-797C207828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0519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A8ED1-764E-49E3-8E25-797C2078288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00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AF5B15-6BED-43DD-A193-61AEE63B98F8}" type="datetimeFigureOut">
              <a:rPr lang="en-US" smtClean="0"/>
              <a:pPr/>
              <a:t>8/20/2016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C62324-0844-4774-8E84-3C01AA1F61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itr.ac.in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gnou.ac.in/" TargetMode="External"/><Relationship Id="rId3" Type="http://schemas.openxmlformats.org/officeDocument/2006/relationships/hyperlink" Target="http://www.jnu.ac.in/scss/mca-admission.html" TargetMode="External"/><Relationship Id="rId7" Type="http://schemas.openxmlformats.org/officeDocument/2006/relationships/hyperlink" Target="http://pupadmissions.ac.in/" TargetMode="External"/><Relationship Id="rId2" Type="http://schemas.openxmlformats.org/officeDocument/2006/relationships/hyperlink" Target="http://www.jnu.ac.i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uk.ac.in/" TargetMode="External"/><Relationship Id="rId5" Type="http://schemas.openxmlformats.org/officeDocument/2006/relationships/hyperlink" Target="http://www.thapar.edu/" TargetMode="External"/><Relationship Id="rId4" Type="http://schemas.openxmlformats.org/officeDocument/2006/relationships/hyperlink" Target="http://nimcet2016.nitdgp.ac.in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henewcollege.in/" TargetMode="External"/><Relationship Id="rId3" Type="http://schemas.openxmlformats.org/officeDocument/2006/relationships/hyperlink" Target="http://www.loyolacollege.edu/" TargetMode="External"/><Relationship Id="rId7" Type="http://schemas.openxmlformats.org/officeDocument/2006/relationships/hyperlink" Target="http://www.sfc.ac.in/" TargetMode="External"/><Relationship Id="rId2" Type="http://schemas.openxmlformats.org/officeDocument/2006/relationships/hyperlink" Target="http://www.du.ac.i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xccal.edu/" TargetMode="External"/><Relationship Id="rId5" Type="http://schemas.openxmlformats.org/officeDocument/2006/relationships/hyperlink" Target="http://www.fergusson.edu/" TargetMode="External"/><Relationship Id="rId4" Type="http://schemas.openxmlformats.org/officeDocument/2006/relationships/hyperlink" Target="http://www.christuniversity.in/" TargetMode="External"/><Relationship Id="rId9" Type="http://schemas.openxmlformats.org/officeDocument/2006/relationships/hyperlink" Target="http://www.bubhopal.nic.in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rainware-india.com/" TargetMode="External"/><Relationship Id="rId3" Type="http://schemas.openxmlformats.org/officeDocument/2006/relationships/hyperlink" Target="http://www.kcgcollege.ac.in/" TargetMode="External"/><Relationship Id="rId7" Type="http://schemas.openxmlformats.org/officeDocument/2006/relationships/hyperlink" Target="http://www.bsigrouprk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bau.ac.in/" TargetMode="External"/><Relationship Id="rId5" Type="http://schemas.openxmlformats.org/officeDocument/2006/relationships/hyperlink" Target="http://www.uiet.puchd.ac.in/" TargetMode="External"/><Relationship Id="rId10" Type="http://schemas.openxmlformats.org/officeDocument/2006/relationships/hyperlink" Target="http://www.aisectuniversity.ac.in/" TargetMode="External"/><Relationship Id="rId4" Type="http://schemas.openxmlformats.org/officeDocument/2006/relationships/hyperlink" Target="http://www.daicc.com/" TargetMode="External"/><Relationship Id="rId9" Type="http://schemas.openxmlformats.org/officeDocument/2006/relationships/hyperlink" Target="http://www.ceg.annauniv.edu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imcat.ac.in/" TargetMode="External"/><Relationship Id="rId2" Type="http://schemas.openxmlformats.org/officeDocument/2006/relationships/hyperlink" Target="http://www.aima-ind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naptest.org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ma-ind.org/" TargetMode="External"/><Relationship Id="rId2" Type="http://schemas.openxmlformats.org/officeDocument/2006/relationships/hyperlink" Target="http://www.iimcat.ac.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xatonline.net.in/" TargetMode="External"/><Relationship Id="rId4" Type="http://schemas.openxmlformats.org/officeDocument/2006/relationships/hyperlink" Target="http://www.atmaaim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bi.co.in/" TargetMode="External"/><Relationship Id="rId7" Type="http://schemas.openxmlformats.org/officeDocument/2006/relationships/hyperlink" Target="http://www.upsc.gov.in/" TargetMode="External"/><Relationship Id="rId2" Type="http://schemas.openxmlformats.org/officeDocument/2006/relationships/hyperlink" Target="http://www.ibps.i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sc.nic.in/" TargetMode="External"/><Relationship Id="rId5" Type="http://schemas.openxmlformats.org/officeDocument/2006/relationships/hyperlink" Target="http://www.rrb.gov.in/" TargetMode="External"/><Relationship Id="rId4" Type="http://schemas.openxmlformats.org/officeDocument/2006/relationships/hyperlink" Target="https://www.rbi.org.in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a.nic.in/" TargetMode="External"/><Relationship Id="rId2" Type="http://schemas.openxmlformats.org/officeDocument/2006/relationships/hyperlink" Target="http://www.uhbv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ssc.gov.in/" TargetMode="External"/><Relationship Id="rId4" Type="http://schemas.openxmlformats.org/officeDocument/2006/relationships/hyperlink" Target="http://www.upsc.nic.in/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209800"/>
            <a:ext cx="6096000" cy="2286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3300"/>
                </a:solidFill>
              </a:rPr>
              <a:t>Career Opportunities For Computer Graduates</a:t>
            </a:r>
            <a:endParaRPr lang="en-US" sz="3600" dirty="0">
              <a:solidFill>
                <a:srgbClr val="FF33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572000"/>
            <a:ext cx="4114800" cy="6096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solidFill>
                  <a:srgbClr val="FF3300"/>
                </a:solidFill>
              </a:rPr>
              <a:t>                          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BCA,B.Sc(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Comp.Sc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.),B.Sc(CAV)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16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88392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840"/>
                <a:gridCol w="1767840"/>
                <a:gridCol w="1767840"/>
                <a:gridCol w="1767840"/>
                <a:gridCol w="1767840"/>
              </a:tblGrid>
              <a:tr h="716508">
                <a:tc>
                  <a:txBody>
                    <a:bodyPr/>
                    <a:lstStyle/>
                    <a:p>
                      <a:r>
                        <a:rPr lang="en-US" dirty="0" smtClean="0"/>
                        <a:t>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Eligibility Criteria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1965277">
                <a:tc>
                  <a:txBody>
                    <a:bodyPr/>
                    <a:lstStyle/>
                    <a:p>
                      <a:r>
                        <a:rPr lang="en-US" dirty="0" smtClean="0"/>
                        <a:t>PGDM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Graduation in any discipline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with 50% marks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Diploma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 INR –</a:t>
                      </a:r>
                      <a:r>
                        <a:rPr lang="en-US" baseline="0" dirty="0" smtClean="0"/>
                        <a:t> 5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 INR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years</a:t>
                      </a:r>
                      <a:endParaRPr lang="en-US" dirty="0"/>
                    </a:p>
                  </a:txBody>
                  <a:tcPr/>
                </a:tc>
              </a:tr>
              <a:tr h="4176215">
                <a:tc>
                  <a:txBody>
                    <a:bodyPr/>
                    <a:lstStyle/>
                    <a:p>
                      <a:r>
                        <a:rPr lang="en-US" dirty="0" smtClean="0"/>
                        <a:t>M.Sc</a:t>
                      </a:r>
                    </a:p>
                    <a:p>
                      <a:r>
                        <a:rPr lang="en-US" dirty="0" smtClean="0"/>
                        <a:t>(Animation)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(specialized course)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</a:t>
                      </a:r>
                      <a:r>
                        <a:rPr lang="en-US" baseline="0" dirty="0" smtClean="0"/>
                        <a:t> in any stream or equivalent recognized degree with good sketching and drawing skills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20,000 INR to 30,000 INR in Govt. aided Institute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 INR -8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 INR in privately owned</a:t>
                      </a:r>
                      <a:r>
                        <a:rPr lang="en-US" baseline="0" dirty="0" smtClean="0"/>
                        <a:t> universities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years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35867809"/>
              </p:ext>
            </p:extLst>
          </p:nvPr>
        </p:nvGraphicFramePr>
        <p:xfrm>
          <a:off x="152400" y="228599"/>
          <a:ext cx="8534400" cy="3431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457201">
                <a:tc>
                  <a:txBody>
                    <a:bodyPr/>
                    <a:lstStyle/>
                    <a:p>
                      <a:r>
                        <a:rPr lang="en-US" dirty="0" smtClean="0"/>
                        <a:t>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Eligibility Criteria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1395663">
                <a:tc>
                  <a:txBody>
                    <a:bodyPr/>
                    <a:lstStyle/>
                    <a:p>
                      <a:r>
                        <a:rPr lang="en-US" dirty="0" smtClean="0"/>
                        <a:t>MIM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Graduation in any discipline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with 50% marks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1,00,000 INR -5,00,000 INR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years</a:t>
                      </a:r>
                    </a:p>
                  </a:txBody>
                  <a:tcPr/>
                </a:tc>
              </a:tr>
              <a:tr h="1395663">
                <a:tc>
                  <a:txBody>
                    <a:bodyPr/>
                    <a:lstStyle/>
                    <a:p>
                      <a:r>
                        <a:rPr lang="en-US" dirty="0" smtClean="0"/>
                        <a:t>MCM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Graduation in any discipline</a:t>
                      </a:r>
                      <a:r>
                        <a:rPr lang="en-US" baseline="0" dirty="0" smtClean="0"/>
                        <a:t> with 50% marks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</a:t>
                      </a:r>
                    </a:p>
                    <a:p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1,00,000 INR -5,00,000 INR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years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305800" cy="1828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 Admission Criteria for various courses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884238"/>
          </a:xfrm>
        </p:spPr>
        <p:txBody>
          <a:bodyPr/>
          <a:lstStyle/>
          <a:p>
            <a:r>
              <a:rPr lang="en-US" dirty="0" smtClean="0"/>
              <a:t>MCA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469" y="1447800"/>
            <a:ext cx="8305800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600" dirty="0" smtClean="0"/>
              <a:t>* Aspirants applied for MCA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 must qualified the Entrance </a:t>
            </a:r>
            <a:r>
              <a:rPr lang="en-US" sz="1600" dirty="0" err="1" smtClean="0"/>
              <a:t>Exam.Many</a:t>
            </a:r>
            <a:r>
              <a:rPr lang="en-US" sz="1600" dirty="0" smtClean="0"/>
              <a:t> leading Universities and Colleges conducted MCA entrance test ,some of them are:</a:t>
            </a:r>
          </a:p>
          <a:p>
            <a:pPr algn="just">
              <a:buNone/>
            </a:pPr>
            <a:endParaRPr lang="en-US" sz="1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362200"/>
          <a:ext cx="8610601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033"/>
                <a:gridCol w="3490784"/>
                <a:gridCol w="3490784"/>
              </a:tblGrid>
              <a:tr h="8229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MCA Entrance Exam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Syllabus</a:t>
                      </a:r>
                      <a:endParaRPr 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How To Apply</a:t>
                      </a:r>
                      <a:endParaRPr lang="en-US" sz="1400" dirty="0"/>
                    </a:p>
                  </a:txBody>
                  <a:tcPr/>
                </a:tc>
              </a:tr>
              <a:tr h="14325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AIMCET</a:t>
                      </a:r>
                    </a:p>
                    <a:p>
                      <a:r>
                        <a:rPr lang="en-US" sz="1400" dirty="0" smtClean="0"/>
                        <a:t>(National level)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Computer Awareness, General Awareness</a:t>
                      </a:r>
                    </a:p>
                    <a:p>
                      <a:r>
                        <a:rPr lang="en-US" sz="1400" dirty="0" smtClean="0"/>
                        <a:t>Logical Reasoning and Analytical Reasoning,</a:t>
                      </a:r>
                    </a:p>
                    <a:p>
                      <a:r>
                        <a:rPr lang="en-US" sz="1400" dirty="0" smtClean="0"/>
                        <a:t>Mathematics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400" dirty="0" smtClean="0"/>
                        <a:t>Candidates can apply for AIMCET via online as well as offline mode </a:t>
                      </a:r>
                    </a:p>
                    <a:p>
                      <a:r>
                        <a:rPr lang="en-US" sz="1400" dirty="0" smtClean="0"/>
                        <a:t>At </a:t>
                      </a:r>
                      <a:r>
                        <a:rPr lang="en-US" sz="1400" b="1" i="1" dirty="0" smtClean="0">
                          <a:hlinkClick r:id="rId2"/>
                        </a:rPr>
                        <a:t>http://www.iitr.ac.in</a:t>
                      </a:r>
                      <a:endParaRPr lang="en-US" sz="1400" b="1" i="1" dirty="0" smtClean="0"/>
                    </a:p>
                    <a:p>
                      <a:r>
                        <a:rPr lang="en-US" sz="1400" b="1" i="1" dirty="0" smtClean="0"/>
                        <a:t>Application</a:t>
                      </a:r>
                      <a:r>
                        <a:rPr lang="en-US" sz="1400" b="1" i="1" baseline="0" dirty="0" smtClean="0"/>
                        <a:t> forms are available in January or February </a:t>
                      </a:r>
                      <a:endParaRPr lang="en-US" sz="1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 MCA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Mathematics , Analytical Ability &amp; Logical Reasoning  ,Computer Awareness </a:t>
                      </a:r>
                    </a:p>
                    <a:p>
                      <a:r>
                        <a:rPr lang="en-US" sz="1400" dirty="0" smtClean="0"/>
                        <a:t>General English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Candidates should apply  through </a:t>
                      </a:r>
                      <a:r>
                        <a:rPr lang="en-US" sz="1400" b="1" dirty="0" smtClean="0"/>
                        <a:t>Online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4876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IPU CET MCA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------do--------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Candidates should apply  through </a:t>
                      </a:r>
                      <a:r>
                        <a:rPr lang="en-US" sz="1400" b="1" dirty="0" smtClean="0"/>
                        <a:t>Online</a:t>
                      </a:r>
                      <a:r>
                        <a:rPr lang="en-US" sz="1400" dirty="0" smtClean="0"/>
                        <a:t>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531626731"/>
              </p:ext>
            </p:extLst>
          </p:nvPr>
        </p:nvGraphicFramePr>
        <p:xfrm>
          <a:off x="457200" y="228601"/>
          <a:ext cx="8229600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733800"/>
                <a:gridCol w="2438400"/>
              </a:tblGrid>
              <a:tr h="3804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4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JNU MCA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Mathematics  and probability, Analytical Ability &amp; Logical Reasoning  ,Computer Awareness </a:t>
                      </a:r>
                    </a:p>
                    <a:p>
                      <a:r>
                        <a:rPr lang="en-US" sz="1400" dirty="0" smtClean="0"/>
                        <a:t>General Aptitude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2"/>
                        </a:rPr>
                        <a:t>http://www.jnu.ac.in/</a:t>
                      </a:r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>
                          <a:hlinkClick r:id="rId3"/>
                        </a:rPr>
                        <a:t>http://www.jnu.ac.in/scss/mca-admission.html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7925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NIT MCA (NIMCET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Mathematics , Analytical Ability &amp; Logical Reasoning  ,Computer Awareness </a:t>
                      </a:r>
                    </a:p>
                    <a:p>
                      <a:r>
                        <a:rPr lang="en-US" sz="1400" dirty="0" smtClean="0"/>
                        <a:t>General 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hlinkClick r:id="rId4"/>
                        </a:rPr>
                        <a:t>http://nimcet2016.nitdgp.ac.in</a:t>
                      </a:r>
                      <a:endParaRPr lang="en-US" sz="1400" b="0" dirty="0" smtClean="0"/>
                    </a:p>
                  </a:txBody>
                  <a:tcPr/>
                </a:tc>
              </a:tr>
              <a:tr h="697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Thapar</a:t>
                      </a:r>
                      <a:r>
                        <a:rPr lang="en-US" sz="1400" dirty="0" smtClean="0"/>
                        <a:t>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Mathematics , Analytical Ability &amp; Logical Reasoning ,communication</a:t>
                      </a:r>
                      <a:r>
                        <a:rPr lang="en-US" sz="1400" baseline="0" dirty="0" smtClean="0"/>
                        <a:t> skills and GK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5"/>
                        </a:rPr>
                        <a:t>http://www.thapar.edu/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79251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KU</a:t>
                      </a:r>
                      <a:r>
                        <a:rPr lang="en-US" sz="1400" baseline="0" dirty="0" smtClean="0"/>
                        <a:t> MCA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Mathematics , Analytical Ability &amp; Logical Reasoning  ,Computer Awareness </a:t>
                      </a:r>
                    </a:p>
                    <a:p>
                      <a:r>
                        <a:rPr lang="en-US" sz="1400" dirty="0" smtClean="0"/>
                        <a:t>English comprehension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6"/>
                        </a:rPr>
                        <a:t>www.kuk.ac.in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11001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PU MCA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Mental and Numerical ability, GK, General English , Mathematics , Computer Awareness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7"/>
                        </a:rPr>
                        <a:t>http://pupadmissions.ac.in</a:t>
                      </a:r>
                      <a:endParaRPr lang="en-US" sz="1400" dirty="0"/>
                    </a:p>
                  </a:txBody>
                  <a:tcPr/>
                </a:tc>
              </a:tr>
              <a:tr h="12046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IGNOU (Distance Education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Bachelor’s degree of minimum 3(three) year duration from a recognized University” AND “Mathematics as one of the subject at 10+2 level or graduation level;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8"/>
                        </a:rPr>
                        <a:t>http://www.ignou.ac.in/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M.Sc</a:t>
            </a:r>
            <a:r>
              <a:rPr lang="en-US" dirty="0"/>
              <a:t> (Computer Science)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* </a:t>
            </a:r>
            <a:r>
              <a:rPr lang="en-US" sz="1600" dirty="0"/>
              <a:t>Entrance test held depending upon university or college. Also some colleges offer direct enrollment on merit basis. Best Universities to apply</a:t>
            </a:r>
            <a:r>
              <a:rPr lang="en-US" sz="1600" dirty="0" smtClean="0"/>
              <a:t>: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9605753"/>
              </p:ext>
            </p:extLst>
          </p:nvPr>
        </p:nvGraphicFramePr>
        <p:xfrm>
          <a:off x="609600" y="2286000"/>
          <a:ext cx="7619999" cy="4312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1371600"/>
                <a:gridCol w="28955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Institute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Location</a:t>
                      </a:r>
                      <a:endParaRPr 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Website</a:t>
                      </a:r>
                      <a:endParaRPr lang="en-US" sz="1400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Delhi University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Delhi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www.du.ac.in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kumimoji="0" lang="en-US" sz="14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Loyola College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Chennai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www.loyolacollege.edu/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487679">
                <a:tc>
                  <a:txBody>
                    <a:bodyPr/>
                    <a:lstStyle/>
                    <a:p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 University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Bangalore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www.christuniversity.in/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487679">
                <a:tc>
                  <a:txBody>
                    <a:bodyPr/>
                    <a:lstStyle/>
                    <a:p>
                      <a:r>
                        <a:rPr kumimoji="0"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Fregusson</a:t>
                      </a:r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College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www.fergusson.edu/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487679">
                <a:tc>
                  <a:txBody>
                    <a:bodyPr/>
                    <a:lstStyle/>
                    <a:p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St. Xavier’s College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Kolkata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www.sxccal.edu/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487679">
                <a:tc>
                  <a:txBody>
                    <a:bodyPr/>
                    <a:lstStyle/>
                    <a:p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St. Francis College for Women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Hyderabad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www.sfc.ac.in/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487679">
                <a:tc>
                  <a:txBody>
                    <a:bodyPr/>
                    <a:lstStyle/>
                    <a:p>
                      <a:r>
                        <a:rPr kumimoji="0" lang="en-US" sz="14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New College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Chennai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www.thenewcollege.in/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487679">
                <a:tc>
                  <a:txBody>
                    <a:bodyPr/>
                    <a:lstStyle/>
                    <a:p>
                      <a:r>
                        <a:rPr kumimoji="0"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Barkatullah</a:t>
                      </a:r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University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Bhopal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www.bubhopal.nic.in/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1010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951" y="457200"/>
            <a:ext cx="7467600" cy="808038"/>
          </a:xfrm>
        </p:spPr>
        <p:txBody>
          <a:bodyPr/>
          <a:lstStyle/>
          <a:p>
            <a:r>
              <a:rPr lang="en-US" dirty="0" err="1"/>
              <a:t>M.Sc</a:t>
            </a:r>
            <a:r>
              <a:rPr lang="en-US" dirty="0"/>
              <a:t> </a:t>
            </a:r>
            <a:r>
              <a:rPr lang="en-US" dirty="0" smtClean="0"/>
              <a:t>(Information Technology)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5951" y="1371600"/>
            <a:ext cx="83058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* </a:t>
            </a:r>
            <a:r>
              <a:rPr lang="en-US" sz="1600" dirty="0"/>
              <a:t>Entrance test held depending upon university or college. Also some colleges offer direct enrollment on merit basis. Best Universities to apply</a:t>
            </a:r>
            <a:r>
              <a:rPr lang="en-US" sz="1600" dirty="0" smtClean="0"/>
              <a:t>: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31918111"/>
              </p:ext>
            </p:extLst>
          </p:nvPr>
        </p:nvGraphicFramePr>
        <p:xfrm>
          <a:off x="455951" y="1981201"/>
          <a:ext cx="8305800" cy="4576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892"/>
                <a:gridCol w="1357679"/>
                <a:gridCol w="3193229"/>
              </a:tblGrid>
              <a:tr h="30011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Institute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Location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Website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5901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KCG College of Technology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Chennai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www.kcgcollege.ac.in/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/>
                </a:tc>
              </a:tr>
              <a:tr h="415901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DAICC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Thane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www.daicc.com/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/>
                </a:tc>
              </a:tr>
              <a:tr h="54021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 Institute of Science and Technology 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Punjab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www.uiet.puchd.ac.in/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/>
                </a:tc>
              </a:tr>
              <a:tr h="54021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Babasaheb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Bhimrao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Ambedkar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University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Luckhnow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www.bbau.ac.in/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4021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Bishamber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Sahai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Degree College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Roorkee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http://www.bsigrouprke.com/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73900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Brainware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School of Information Technology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Kolkata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www.brainware-india.com/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/>
                </a:tc>
              </a:tr>
              <a:tr h="54021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Anna University : College of Engineering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Chennai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www.ceg.annauniv.edu/</a:t>
                      </a:r>
                      <a:r>
                        <a:rPr kumimoji="0"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40215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AISECT University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Bhopal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www.aisectuniversity.ac.in/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7381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 smtClean="0"/>
              <a:t>M.B.A (Information Technology)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1" y="1121134"/>
          <a:ext cx="8534399" cy="5355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578"/>
                <a:gridCol w="3202930"/>
                <a:gridCol w="3459891"/>
              </a:tblGrid>
              <a:tr h="8056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M.B.A Entrance Exam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Syllabus</a:t>
                      </a:r>
                      <a:endParaRPr 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How To Apply</a:t>
                      </a:r>
                      <a:endParaRPr lang="en-US" sz="1400" dirty="0"/>
                    </a:p>
                  </a:txBody>
                  <a:tcPr/>
                </a:tc>
              </a:tr>
              <a:tr h="148689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is conducted by (CMS) division of All India Management Association (AIMA).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Language Comprehension, Mathematical Skills, Data Analysis, Intelligence &amp; Critical Reasoning, Indian &amp; Global Environment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smtClean="0"/>
                        <a:t>It is conducted 4 times a year: </a:t>
                      </a:r>
                    </a:p>
                    <a:p>
                      <a:r>
                        <a:rPr lang="en-US" sz="1400" dirty="0" err="1" smtClean="0"/>
                        <a:t>February,May</a:t>
                      </a:r>
                      <a:r>
                        <a:rPr lang="en-US" sz="1400" baseline="0" dirty="0" smtClean="0"/>
                        <a:t> ,</a:t>
                      </a:r>
                      <a:r>
                        <a:rPr lang="en-US" sz="1400" dirty="0" smtClean="0"/>
                        <a:t>September ,December</a:t>
                      </a:r>
                    </a:p>
                    <a:p>
                      <a:r>
                        <a:rPr lang="en-US" sz="1400" dirty="0" smtClean="0">
                          <a:hlinkClick r:id="rId2"/>
                        </a:rPr>
                        <a:t>www.aima-ind.org</a:t>
                      </a:r>
                      <a:endParaRPr lang="en-US" sz="1400" dirty="0"/>
                    </a:p>
                  </a:txBody>
                  <a:tcPr/>
                </a:tc>
              </a:tr>
              <a:tr h="10243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CAT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Quantitative Ability, Data Interpretation &amp; Logical Reasoning , Verbal &amp; Reading Comprehension , GK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It is the most popular MBA entrance test and is held annually.</a:t>
                      </a:r>
                      <a:r>
                        <a:rPr lang="en-US" sz="1400" u="sng" dirty="0" smtClean="0">
                          <a:hlinkClick r:id="rId3"/>
                        </a:rPr>
                        <a:t> www.iimcat.ac.in</a:t>
                      </a:r>
                      <a:endParaRPr lang="en-US" sz="1400" dirty="0"/>
                    </a:p>
                  </a:txBody>
                  <a:tcPr/>
                </a:tc>
              </a:tr>
              <a:tr h="1940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SNAP(SYMBIOSIS NATIONAL APTITUDE TEST)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General English</a:t>
                      </a:r>
                      <a:r>
                        <a:rPr lang="en-US" sz="1400" baseline="0" dirty="0" smtClean="0">
                          <a:effectLst/>
                        </a:rPr>
                        <a:t> ,</a:t>
                      </a:r>
                      <a:r>
                        <a:rPr lang="it-IT" sz="1400" dirty="0" smtClean="0">
                          <a:effectLst/>
                        </a:rPr>
                        <a:t>Quantitative Data Interpretation &amp; Data Sufficiency,</a:t>
                      </a:r>
                      <a:r>
                        <a:rPr lang="en-US" sz="1400" dirty="0" smtClean="0">
                          <a:effectLst/>
                        </a:rPr>
                        <a:t> General Awareness: General Analytical &amp; Logical Reasoning</a:t>
                      </a:r>
                      <a:r>
                        <a:rPr lang="en-US" sz="1400" baseline="0" dirty="0" smtClean="0">
                          <a:effectLst/>
                        </a:rPr>
                        <a:t> ,</a:t>
                      </a:r>
                      <a:r>
                        <a:rPr lang="en-US" sz="1400" dirty="0" smtClean="0">
                          <a:effectLst/>
                        </a:rPr>
                        <a:t>Current Affairs, Business Scenario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4"/>
                        </a:rPr>
                        <a:t>www.snaptest.org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Postgraduate Diploma In Computer Application)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Aspirants must be a Graduate in any discipline from a recognized Institute.</a:t>
            </a:r>
          </a:p>
          <a:p>
            <a:r>
              <a:rPr lang="en-US" sz="3200" dirty="0" smtClean="0"/>
              <a:t>Colleges offer direct enrollment on merit basis.</a:t>
            </a:r>
          </a:p>
          <a:p>
            <a:r>
              <a:rPr lang="en-US" sz="3200" dirty="0" smtClean="0"/>
              <a:t>Admission criteria varies from institute to institute </a:t>
            </a:r>
          </a:p>
          <a:p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5930" y="1295400"/>
            <a:ext cx="7438869" cy="5178552"/>
          </a:xfrm>
        </p:spPr>
        <p:txBody>
          <a:bodyPr/>
          <a:lstStyle/>
          <a:p>
            <a:pPr marL="0" indent="0" fontAlgn="ctr">
              <a:buNone/>
            </a:pPr>
            <a:r>
              <a:rPr lang="en-US" sz="1600" dirty="0" smtClean="0"/>
              <a:t>* Most </a:t>
            </a:r>
            <a:r>
              <a:rPr lang="en-US" sz="1600" dirty="0"/>
              <a:t>of the institutions carry out their own entrance exam for the admission process. Candidates with relevant score in CAT / MAT / XAT / ATMA / CET, </a:t>
            </a:r>
            <a:r>
              <a:rPr lang="en-US" sz="1600" dirty="0" err="1"/>
              <a:t>etc</a:t>
            </a:r>
            <a:r>
              <a:rPr lang="en-US" sz="1600" dirty="0"/>
              <a:t> are exempted from such admission tests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5931" y="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MCM (Masters in Computer Management)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41989469"/>
              </p:ext>
            </p:extLst>
          </p:nvPr>
        </p:nvGraphicFramePr>
        <p:xfrm>
          <a:off x="228600" y="2286000"/>
          <a:ext cx="8610601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033"/>
                <a:gridCol w="4619367"/>
                <a:gridCol w="2362201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MCM Entrance Exam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Syllabus</a:t>
                      </a:r>
                      <a:endParaRPr 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How To Apply</a:t>
                      </a:r>
                      <a:endParaRPr lang="en-US" sz="1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Quantitative Ability, Data Interpretation &amp; Logical Reasoning , Verbal &amp; Reading Comprehension , GK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It is the most popular Management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entrance test and is held annually.</a:t>
                      </a:r>
                      <a:r>
                        <a:rPr lang="en-US" sz="1400" u="sng" dirty="0" smtClean="0">
                          <a:hlinkClick r:id="rId2"/>
                        </a:rPr>
                        <a:t> www.iimcat.ac.in</a:t>
                      </a:r>
                      <a:endParaRPr lang="en-US" sz="1400" dirty="0" smtClean="0"/>
                    </a:p>
                    <a:p>
                      <a:pPr>
                        <a:buNone/>
                      </a:pPr>
                      <a:endParaRPr lang="en-US" sz="1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MAT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Language Comprehension, Mathematical Skills, Data Analysis, Intelligence &amp; Critical Reasoning, Indian &amp; Global Environment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smtClean="0"/>
                        <a:t>It is conducted 4 times a year: </a:t>
                      </a:r>
                    </a:p>
                    <a:p>
                      <a:r>
                        <a:rPr lang="en-US" sz="1400" dirty="0" err="1" smtClean="0"/>
                        <a:t>February,May</a:t>
                      </a:r>
                      <a:r>
                        <a:rPr lang="en-US" sz="1400" baseline="0" dirty="0" smtClean="0"/>
                        <a:t> ,</a:t>
                      </a:r>
                      <a:r>
                        <a:rPr lang="en-US" sz="1400" dirty="0" smtClean="0"/>
                        <a:t>September ,December</a:t>
                      </a:r>
                    </a:p>
                    <a:p>
                      <a:r>
                        <a:rPr lang="en-US" sz="1400" dirty="0" smtClean="0">
                          <a:hlinkClick r:id="rId3"/>
                        </a:rPr>
                        <a:t>www.aima-ind.org</a:t>
                      </a:r>
                      <a:endParaRPr lang="en-US" sz="1400" dirty="0" smtClean="0"/>
                    </a:p>
                  </a:txBody>
                  <a:tcPr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ATMA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Quantitative Ability, Analytic</a:t>
                      </a: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Skills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, Verbal &amp; Reading Comprehension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ctr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www.</a:t>
                      </a:r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atma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aims.com/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dirty="0"/>
                    </a:p>
                  </a:txBody>
                  <a:tcPr/>
                </a:tc>
              </a:tr>
              <a:tr h="5647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XAT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Quantitative Ability, Decision Makin , Verbal &amp; Reading Comprehension ,Essay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Writing,GK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ctr"/>
                      <a:r>
                        <a:rPr kumimoji="0" lang="en-US" sz="14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www.xat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online.net.in/</a:t>
                      </a:r>
                      <a:r>
                        <a:rPr kumimoji="0" lang="en-US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5811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/>
          <p:cNvGrpSpPr/>
          <p:nvPr/>
        </p:nvGrpSpPr>
        <p:grpSpPr>
          <a:xfrm>
            <a:off x="0" y="152400"/>
            <a:ext cx="8763000" cy="6248400"/>
            <a:chOff x="0" y="152400"/>
            <a:chExt cx="8763000" cy="5943600"/>
          </a:xfrm>
        </p:grpSpPr>
        <p:sp>
          <p:nvSpPr>
            <p:cNvPr id="16" name="Oval 15"/>
            <p:cNvSpPr/>
            <p:nvPr/>
          </p:nvSpPr>
          <p:spPr>
            <a:xfrm>
              <a:off x="0" y="1600200"/>
              <a:ext cx="2438400" cy="3048000"/>
            </a:xfrm>
            <a:prstGeom prst="ellipse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circle">
                <a:fillToRect t="100000" r="100000"/>
              </a:path>
              <a:tileRect l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Job in Government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Sector e.g. : Banking, Dairy ,Farming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Industries etc.</a:t>
              </a:r>
            </a:p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2438400" y="152400"/>
              <a:ext cx="4419600" cy="1600200"/>
            </a:xfrm>
            <a:prstGeom prst="ellipse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Jobs in Private Sector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e.g. : Software Company, Web Designing.</a:t>
              </a:r>
            </a:p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781800" y="1524000"/>
              <a:ext cx="1981200" cy="3048000"/>
            </a:xfrm>
            <a:prstGeom prst="ellipse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Create Own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Software Companies</a:t>
              </a:r>
            </a:p>
            <a:p>
              <a:pPr algn="ctr"/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3124200" y="4953000"/>
              <a:ext cx="3200400" cy="1143000"/>
            </a:xfrm>
            <a:prstGeom prst="ellipse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Pursuing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Higher Study</a:t>
              </a:r>
            </a:p>
            <a:p>
              <a:pPr algn="ctr"/>
              <a:endParaRPr lang="en-US" dirty="0"/>
            </a:p>
          </p:txBody>
        </p:sp>
        <p:cxnSp>
          <p:nvCxnSpPr>
            <p:cNvPr id="53" name="Straight Arrow Connector 52"/>
            <p:cNvCxnSpPr>
              <a:stCxn id="21" idx="4"/>
            </p:cNvCxnSpPr>
            <p:nvPr/>
          </p:nvCxnSpPr>
          <p:spPr>
            <a:xfrm>
              <a:off x="4648200" y="1752600"/>
              <a:ext cx="76200" cy="3200400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16" idx="6"/>
              <a:endCxn id="22" idx="2"/>
            </p:cNvCxnSpPr>
            <p:nvPr/>
          </p:nvCxnSpPr>
          <p:spPr>
            <a:xfrm flipV="1">
              <a:off x="2438400" y="3048000"/>
              <a:ext cx="4343400" cy="76200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3124200" y="2362200"/>
              <a:ext cx="2895600" cy="182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Computer Graduate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5930" y="1295400"/>
            <a:ext cx="7438869" cy="5178552"/>
          </a:xfrm>
        </p:spPr>
        <p:txBody>
          <a:bodyPr/>
          <a:lstStyle/>
          <a:p>
            <a:pPr fontAlgn="ctr">
              <a:buFont typeface="Arial" panose="020B0604020202020204" pitchFamily="34" charset="0"/>
              <a:buChar char="•"/>
            </a:pPr>
            <a:r>
              <a:rPr lang="en-US" sz="1600" dirty="0" smtClean="0"/>
              <a:t>Most </a:t>
            </a:r>
            <a:r>
              <a:rPr lang="en-US" sz="1600" dirty="0"/>
              <a:t>of the institutions carry out their own entrance exam for the admission process. Candidates with relevant score in CAT / MAT / XAT / ATMA / CET, </a:t>
            </a:r>
            <a:r>
              <a:rPr lang="en-US" sz="1600" dirty="0" err="1"/>
              <a:t>etc</a:t>
            </a:r>
            <a:r>
              <a:rPr lang="en-US" sz="1600" dirty="0"/>
              <a:t> are exempted from such admission </a:t>
            </a:r>
            <a:r>
              <a:rPr lang="en-US" sz="1600" dirty="0" smtClean="0"/>
              <a:t>tests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sz="1600" dirty="0"/>
              <a:t>The admission notification for the course will be made available through the web portal of the institute or the University that offers the particular course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5931" y="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Masters of Information Management (MIM)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3605595"/>
              </p:ext>
            </p:extLst>
          </p:nvPr>
        </p:nvGraphicFramePr>
        <p:xfrm>
          <a:off x="485930" y="3276600"/>
          <a:ext cx="8277070" cy="295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7932"/>
                <a:gridCol w="6119138"/>
              </a:tblGrid>
              <a:tr h="5918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MIM Entrance Exam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Syllabus</a:t>
                      </a:r>
                      <a:endParaRPr 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6763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Quantitative Ability, Data Interpretation &amp; Logical Reasoning , Verbal &amp; Reading Comprehension , GK</a:t>
                      </a:r>
                      <a:endParaRPr lang="en-US" sz="1400" dirty="0"/>
                    </a:p>
                  </a:txBody>
                  <a:tcPr/>
                </a:tc>
              </a:tr>
              <a:tr h="10484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MAT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Language Comprehension, Mathematical Skills, Data Analysis, Intelligence &amp; Critical Reasoning, Indian &amp; Global Environment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6425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GMAT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Analytical Writing Assessment, Integrated Reasoning Section, Quantitative Section , Verbal Section</a:t>
                      </a:r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3844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467600" cy="17526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Top Colleges for Higher Studies(Computer Sc) in INDIA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40253180"/>
              </p:ext>
            </p:extLst>
          </p:nvPr>
        </p:nvGraphicFramePr>
        <p:xfrm>
          <a:off x="381000" y="1295400"/>
          <a:ext cx="8534400" cy="52577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3416"/>
                <a:gridCol w="2750532"/>
                <a:gridCol w="1854160"/>
                <a:gridCol w="3016292"/>
              </a:tblGrid>
              <a:tr h="90011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Rank</a:t>
                      </a:r>
                      <a:endParaRPr lang="en-US" sz="1400" dirty="0"/>
                    </a:p>
                  </a:txBody>
                  <a:tcPr marL="80294" marR="80294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College Name</a:t>
                      </a:r>
                      <a:endParaRPr lang="en-US" sz="1400" dirty="0"/>
                    </a:p>
                  </a:txBody>
                  <a:tcPr marL="80294" marR="80294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 marL="80294" marR="80294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Website</a:t>
                      </a:r>
                      <a:endParaRPr lang="en-US" sz="1400" dirty="0"/>
                    </a:p>
                  </a:txBody>
                  <a:tcPr marL="80294" marR="80294"/>
                </a:tc>
              </a:tr>
              <a:tr h="52149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L="80294" marR="80294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University of Pune</a:t>
                      </a:r>
                      <a:endParaRPr lang="en-US" sz="1400" dirty="0"/>
                    </a:p>
                  </a:txBody>
                  <a:tcPr marL="80294" marR="80294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Pune</a:t>
                      </a:r>
                      <a:endParaRPr lang="en-US" sz="1400" dirty="0"/>
                    </a:p>
                  </a:txBody>
                  <a:tcPr marL="80294" marR="80294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effectLst/>
                        </a:rPr>
                        <a:t>www.unipune.ac.in</a:t>
                      </a:r>
                      <a:endParaRPr kumimoji="0"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294" marR="80294"/>
                </a:tc>
              </a:tr>
              <a:tr h="95904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L="80294" marR="80294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dirty="0">
                          <a:effectLst/>
                        </a:rPr>
                        <a:t>Jawaharlal Nehru University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dirty="0" smtClean="0">
                          <a:effectLst/>
                        </a:rPr>
                        <a:t>New Delhi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www.jnu.ac.in</a:t>
                      </a:r>
                    </a:p>
                    <a:p>
                      <a:pPr algn="l" fontAlgn="ctr"/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</a:tr>
              <a:tr h="95904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marL="80294" marR="80294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dirty="0">
                          <a:effectLst/>
                        </a:rPr>
                        <a:t>University of Hyderabad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dirty="0" err="1">
                          <a:effectLst/>
                        </a:rPr>
                        <a:t>Gachibowli</a:t>
                      </a:r>
                      <a:r>
                        <a:rPr lang="en-US" sz="1400" dirty="0">
                          <a:effectLst/>
                        </a:rPr>
                        <a:t>, Hyderabad,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www.uohyd.ac.in</a:t>
                      </a:r>
                    </a:p>
                    <a:p>
                      <a:pPr algn="l" fontAlgn="ctr"/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</a:tr>
              <a:tr h="95904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marL="80294" marR="80294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>
                          <a:effectLst/>
                        </a:rPr>
                        <a:t>NIT</a:t>
                      </a:r>
                      <a:endParaRPr lang="en-US" sz="1400" b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dirty="0" err="1" smtClean="0">
                          <a:effectLst/>
                        </a:rPr>
                        <a:t>Tiruchirappalli</a:t>
                      </a:r>
                      <a:r>
                        <a:rPr lang="en-US" sz="1400" dirty="0">
                          <a:effectLst/>
                        </a:rPr>
                        <a:t>, Tamil </a:t>
                      </a:r>
                      <a:r>
                        <a:rPr lang="en-US" sz="1400" dirty="0" smtClean="0">
                          <a:effectLst/>
                        </a:rPr>
                        <a:t>Nadu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  <a:tc>
                  <a:txBody>
                    <a:bodyPr/>
                    <a:lstStyle/>
                    <a:p>
                      <a:pPr algn="l" fontAlgn="ctr" latinLnBrk="1"/>
                      <a:r>
                        <a:rPr lang="en-US" sz="1400" dirty="0" smtClean="0">
                          <a:effectLst/>
                        </a:rPr>
                        <a:t>www.nitt.edu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</a:tr>
              <a:tr h="95904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marL="80294" marR="80294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dirty="0">
                          <a:effectLst/>
                        </a:rPr>
                        <a:t>Birla Institute of Technology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dirty="0" smtClean="0">
                          <a:effectLst/>
                        </a:rPr>
                        <a:t>Jaipur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smtClean="0">
                          <a:effectLst/>
                        </a:rPr>
                        <a:t>Rajasthan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  <a:tc>
                  <a:txBody>
                    <a:bodyPr/>
                    <a:lstStyle/>
                    <a:p>
                      <a:pPr algn="l" fontAlgn="ctr" latinLnBrk="1"/>
                      <a:r>
                        <a:rPr lang="en-US" sz="1400" dirty="0" smtClean="0">
                          <a:effectLst/>
                        </a:rPr>
                        <a:t>www.bitmesra.ac.i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548" marR="58548" marT="66675" marB="66675"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7620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Top 10 Colleges for MCA , MSc CS, MSc IT in INDIA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394600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680874025"/>
              </p:ext>
            </p:extLst>
          </p:nvPr>
        </p:nvGraphicFramePr>
        <p:xfrm>
          <a:off x="301624" y="304798"/>
          <a:ext cx="8385177" cy="63246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4089"/>
                <a:gridCol w="2765056"/>
                <a:gridCol w="1814568"/>
                <a:gridCol w="2851464"/>
              </a:tblGrid>
              <a:tr h="587611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n-US" sz="1400" kern="1200" dirty="0" smtClean="0"/>
                        <a:t>Rank</a:t>
                      </a:r>
                      <a:endParaRPr kumimoji="0"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n-US" sz="1400" kern="1200" dirty="0" smtClean="0"/>
                        <a:t>College Name</a:t>
                      </a:r>
                      <a:endParaRPr kumimoji="0"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n-US" sz="1400" kern="1200" dirty="0" smtClean="0"/>
                        <a:t>City</a:t>
                      </a:r>
                      <a:endParaRPr kumimoji="0"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n-US" sz="1400" kern="1200" dirty="0" smtClean="0"/>
                        <a:t>Website</a:t>
                      </a:r>
                      <a:endParaRPr kumimoji="0"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47398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n-US" sz="1400" kern="1200" dirty="0" smtClean="0">
                          <a:effectLst/>
                        </a:rPr>
                        <a:t>6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effectLst/>
                        </a:rPr>
                        <a:t>NIT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effectLst/>
                        </a:rPr>
                        <a:t>Mangalore, Karnataka 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>
                          <a:effectLst/>
                        </a:rPr>
                        <a:t>www.nitk.ac.in</a:t>
                      </a:r>
                      <a:endParaRPr kumimoji="0" lang="en-US" sz="1400" b="0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</a:tr>
              <a:tr h="1147398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n-US" sz="1400" kern="1200" dirty="0" smtClean="0">
                          <a:effectLst/>
                        </a:rPr>
                        <a:t>7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>
                          <a:effectLst/>
                        </a:rPr>
                        <a:t>Motilal Nehru National institute of Technology</a:t>
                      </a:r>
                      <a:endParaRPr kumimoji="0" lang="en-US" sz="1400" b="0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effectLst/>
                        </a:rPr>
                        <a:t>Allahabad, Uttar Pradesh 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effectLst/>
                        </a:rPr>
                        <a:t>www.mnnit.ac.in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</a:tr>
              <a:tr h="1147398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n-US" sz="1400" kern="1200" dirty="0" smtClean="0">
                          <a:effectLst/>
                        </a:rPr>
                        <a:t>8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effectLst/>
                        </a:rPr>
                        <a:t>PSG College of Technology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>
                          <a:effectLst/>
                        </a:rPr>
                        <a:t>Coimbatore, Tamil Nadu </a:t>
                      </a:r>
                      <a:endParaRPr kumimoji="0" lang="en-US" sz="1400" b="0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effectLst/>
                        </a:rPr>
                        <a:t>www.psgtech.edu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</a:tr>
              <a:tr h="1147398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n-US" sz="1400" kern="1200" dirty="0" smtClean="0">
                          <a:effectLst/>
                        </a:rPr>
                        <a:t>9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>
                          <a:effectLst/>
                        </a:rPr>
                        <a:t>NIT</a:t>
                      </a:r>
                      <a:endParaRPr kumimoji="0" lang="en-US" sz="1400" b="0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>
                          <a:effectLst/>
                        </a:rPr>
                        <a:t> Orissa, India </a:t>
                      </a:r>
                      <a:endParaRPr kumimoji="0" lang="en-US" sz="1400" b="0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effectLst/>
                        </a:rPr>
                        <a:t>www.nitrkl.ac.in 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</a:tr>
              <a:tr h="1147398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en-US" sz="1400" kern="1200" dirty="0" smtClean="0">
                          <a:effectLst/>
                        </a:rPr>
                        <a:t>10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>
                          <a:effectLst/>
                        </a:rPr>
                        <a:t>ITM University</a:t>
                      </a:r>
                      <a:endParaRPr kumimoji="0" lang="en-US" sz="1400" b="0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>
                          <a:effectLst/>
                        </a:rPr>
                        <a:t> Madhya Pradesh</a:t>
                      </a:r>
                      <a:endParaRPr kumimoji="0" lang="en-US" sz="1400" b="0" kern="120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  <a:tc>
                  <a:txBody>
                    <a:bodyPr/>
                    <a:lstStyle/>
                    <a:p>
                      <a:pPr marL="0" marR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kern="1200" dirty="0">
                          <a:effectLst/>
                        </a:rPr>
                        <a:t>www.itmuniversity.ac.in</a:t>
                      </a:r>
                      <a:endParaRPr kumimoji="0" lang="en-US" sz="14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6675" marR="66675" marT="66675" marB="66675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0847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Institutes providing MIM Course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949237703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7452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467600" cy="731838"/>
          </a:xfrm>
        </p:spPr>
        <p:txBody>
          <a:bodyPr/>
          <a:lstStyle/>
          <a:p>
            <a:r>
              <a:rPr lang="en-US" dirty="0" smtClean="0"/>
              <a:t>College offering MCM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58627215"/>
              </p:ext>
            </p:extLst>
          </p:nvPr>
        </p:nvGraphicFramePr>
        <p:xfrm>
          <a:off x="304799" y="960436"/>
          <a:ext cx="8458201" cy="56320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8156"/>
                <a:gridCol w="2853981"/>
                <a:gridCol w="1996064"/>
              </a:tblGrid>
              <a:tr h="506528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College Name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marL="41818" marR="41818" marT="47625" marB="47625" anchor="ctr"/>
                </a:tc>
              </a:tr>
              <a:tr h="1254176"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B.P.H.E.Society's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Institute of Management Studies Career Development &amp; Research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Savitribai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Phule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Maharashtra</a:t>
                      </a:r>
                    </a:p>
                  </a:txBody>
                  <a:tcPr marL="41818" marR="41818" marT="47625" marB="47625" anchor="ctr"/>
                </a:tc>
              </a:tr>
              <a:tr h="879485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Central College of Information Technology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Pandit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Ravishankar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Shukla 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Chhattisgarh</a:t>
                      </a:r>
                    </a:p>
                  </a:txBody>
                  <a:tcPr marL="41818" marR="41818" marT="47625" marB="47625" anchor="ctr"/>
                </a:tc>
              </a:tr>
              <a:tr h="879485"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Durga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Mahavidyalaya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Pandit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Ravishankar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Shukla 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Chhattisgarh</a:t>
                      </a:r>
                    </a:p>
                  </a:txBody>
                  <a:tcPr marL="41818" marR="41818" marT="47625" marB="47625" anchor="ctr"/>
                </a:tc>
              </a:tr>
              <a:tr h="879485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Foresight College of Commerce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Savitribai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Phule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Pune 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Maharashtra</a:t>
                      </a:r>
                    </a:p>
                  </a:txBody>
                  <a:tcPr marL="41818" marR="41818" marT="47625" marB="47625" anchor="ctr"/>
                </a:tc>
              </a:tr>
              <a:tr h="506528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Indian Cyber College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 Colleges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Maharashtra</a:t>
                      </a:r>
                    </a:p>
                  </a:txBody>
                  <a:tcPr marL="41818" marR="41818" marT="47625" marB="47625" anchor="ctr"/>
                </a:tc>
              </a:tr>
              <a:tr h="726404"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Jaihind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Defence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College of Law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Barkatullah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Madhya Pradesh</a:t>
                      </a:r>
                    </a:p>
                  </a:txBody>
                  <a:tcPr marL="41818" marR="41818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403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164453972"/>
              </p:ext>
            </p:extLst>
          </p:nvPr>
        </p:nvGraphicFramePr>
        <p:xfrm>
          <a:off x="457200" y="304803"/>
          <a:ext cx="7467601" cy="63245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13805"/>
                <a:gridCol w="2810282"/>
                <a:gridCol w="1643514"/>
              </a:tblGrid>
              <a:tr h="537514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College Name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marL="41818" marR="41818" marT="47625" marB="47625" anchor="ctr"/>
                </a:tc>
              </a:tr>
              <a:tr h="933288"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L.k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Phatak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Institute of Technology &amp; Management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Savitribai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Phule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Pune 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Maharashtra</a:t>
                      </a:r>
                    </a:p>
                  </a:txBody>
                  <a:tcPr marL="41818" marR="41818" marT="47625" marB="47625" anchor="ctr"/>
                </a:tc>
              </a:tr>
              <a:tr h="1095997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Mahatma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Phule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Institute of Computer Management Studies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Savitribai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Phule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Pune 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Maharashtra</a:t>
                      </a:r>
                    </a:p>
                  </a:txBody>
                  <a:tcPr marL="41818" marR="41818" marT="47625" marB="47625" anchor="ctr"/>
                </a:tc>
              </a:tr>
              <a:tr h="1330901"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Nutan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Institute of Management Development and Research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Jalgaon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North Maharashtra 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Maharashtra</a:t>
                      </a:r>
                    </a:p>
                  </a:txBody>
                  <a:tcPr marL="41818" marR="41818" marT="47625" marB="47625" anchor="ctr"/>
                </a:tc>
              </a:tr>
              <a:tr h="1095997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Poona Institute of Management Sciences and Entrepreneurship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Savitribai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Phule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Pune 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Maharashtra</a:t>
                      </a:r>
                    </a:p>
                  </a:txBody>
                  <a:tcPr marL="41818" marR="41818" marT="47625" marB="47625" anchor="ctr"/>
                </a:tc>
              </a:tr>
              <a:tr h="1330901"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Prin. D.B.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Gadhave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Mahavidyalaya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Management Studies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Savitribai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Phule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Pune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University</a:t>
                      </a:r>
                    </a:p>
                  </a:txBody>
                  <a:tcPr marL="41818" marR="41818" marT="47625" marB="47625" anchor="ctr"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Maharashtra</a:t>
                      </a:r>
                    </a:p>
                  </a:txBody>
                  <a:tcPr marL="41818" marR="41818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850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Top B-Schools North zone, MBA-IT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26079394"/>
              </p:ext>
            </p:extLst>
          </p:nvPr>
        </p:nvGraphicFramePr>
        <p:xfrm>
          <a:off x="533400" y="1397000"/>
          <a:ext cx="8229600" cy="48909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2982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College Name and State</a:t>
                      </a:r>
                    </a:p>
                    <a:p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Amity University, Delhi-NCR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48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Apeejay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School of Management, New Delhi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354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Bhartiya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VidyaBhavan's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Usha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Lakshmi Mittal Institute of Management, New Delhi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48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Asia Pacific Institute of Management, Delhi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48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Galgotias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Business School, Greater Noida</a:t>
                      </a:r>
                    </a:p>
                    <a:p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48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 Jindal Global University,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Sonipat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98259">
                <a:tc>
                  <a:txBody>
                    <a:bodyPr/>
                    <a:lstStyle/>
                    <a:p>
                      <a:pPr lvl="0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 University, New Delhi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Jaipuria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Institute of Management, Noida, 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Lucknow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48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Gaur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Singhania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Institute of Management &amp; Research, Kanpur</a:t>
                      </a:r>
                    </a:p>
                    <a:p>
                      <a:pPr lvl="0"/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0721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77200" cy="731838"/>
          </a:xfrm>
        </p:spPr>
        <p:txBody>
          <a:bodyPr/>
          <a:lstStyle/>
          <a:p>
            <a:r>
              <a:rPr lang="en-US" dirty="0"/>
              <a:t>Top B-Schools </a:t>
            </a:r>
            <a:r>
              <a:rPr lang="en-US" dirty="0" smtClean="0"/>
              <a:t>West </a:t>
            </a:r>
            <a:r>
              <a:rPr lang="en-US" dirty="0"/>
              <a:t>zone, </a:t>
            </a:r>
            <a:r>
              <a:rPr lang="en-US" dirty="0" smtClean="0"/>
              <a:t>MBA-IT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029316286"/>
              </p:ext>
            </p:extLst>
          </p:nvPr>
        </p:nvGraphicFramePr>
        <p:xfrm>
          <a:off x="457200" y="1189038"/>
          <a:ext cx="8229600" cy="536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334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467600" cy="1143000"/>
          </a:xfrm>
        </p:spPr>
        <p:txBody>
          <a:bodyPr/>
          <a:lstStyle/>
          <a:p>
            <a:r>
              <a:rPr lang="en-US" dirty="0"/>
              <a:t>Top B-Schools </a:t>
            </a:r>
            <a:r>
              <a:rPr lang="en-US" dirty="0" smtClean="0"/>
              <a:t>South </a:t>
            </a:r>
            <a:r>
              <a:rPr lang="en-US" dirty="0"/>
              <a:t>zone, </a:t>
            </a:r>
            <a:r>
              <a:rPr lang="en-US" dirty="0" smtClean="0"/>
              <a:t>MBA-IT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99129937"/>
              </p:ext>
            </p:extLst>
          </p:nvPr>
        </p:nvGraphicFramePr>
        <p:xfrm>
          <a:off x="452202" y="1600200"/>
          <a:ext cx="8158397" cy="4830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120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581400"/>
            <a:ext cx="6705600" cy="9144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3300"/>
                </a:solidFill>
              </a:rPr>
              <a:t>Higher Studies Guide</a:t>
            </a:r>
            <a:endParaRPr lang="en-US" sz="44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16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B-Schools </a:t>
            </a:r>
            <a:r>
              <a:rPr lang="en-US" dirty="0" smtClean="0"/>
              <a:t>East </a:t>
            </a:r>
            <a:r>
              <a:rPr lang="en-US" dirty="0"/>
              <a:t>zone, </a:t>
            </a:r>
            <a:r>
              <a:rPr lang="en-US" dirty="0" smtClean="0"/>
              <a:t>MBA-IT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189880898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20473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90800"/>
            <a:ext cx="7467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Career opportunities After Masters in Computer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457200" y="533400"/>
          <a:ext cx="75438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Post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Fresher Salary per year(INR)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Computer Programmer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2,00,000</a:t>
                      </a:r>
                      <a:r>
                        <a:rPr lang="en-US" sz="2000" baseline="0" dirty="0" smtClean="0"/>
                        <a:t> to 12,35,000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System</a:t>
                      </a:r>
                      <a:r>
                        <a:rPr lang="en-US" sz="2000" baseline="0" dirty="0" smtClean="0"/>
                        <a:t> Analyst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4,00,000</a:t>
                      </a:r>
                      <a:r>
                        <a:rPr lang="en-US" sz="2000" baseline="0" dirty="0" smtClean="0"/>
                        <a:t> to 1,30,00,000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Software Engineer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1,30,000 to</a:t>
                      </a:r>
                      <a:r>
                        <a:rPr lang="en-US" sz="2000" baseline="0" dirty="0" smtClean="0"/>
                        <a:t> 3,50,00,000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System Programmer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12,00,000 to 1,30,00,000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Database Analyst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2,50,000 to 1,30,00,000</a:t>
                      </a:r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User Interface</a:t>
                      </a:r>
                      <a:r>
                        <a:rPr lang="en-US" sz="2000" baseline="0" dirty="0" smtClean="0"/>
                        <a:t> Designer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3,60,000 to 4,50,00,000</a:t>
                      </a:r>
                      <a:endParaRPr lang="en-US" sz="2000" dirty="0"/>
                    </a:p>
                  </a:txBody>
                  <a:tcPr/>
                </a:tc>
              </a:tr>
              <a:tr h="51364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Database</a:t>
                      </a:r>
                      <a:r>
                        <a:rPr lang="en-US" sz="2000" baseline="0" dirty="0" smtClean="0"/>
                        <a:t> Administrator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2,58,000 to 1,50,00,000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System Administrator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1,40,000 to 6,50,000</a:t>
                      </a:r>
                      <a:endParaRPr lang="en-US" sz="2000" dirty="0"/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IT Management</a:t>
                      </a:r>
                      <a:r>
                        <a:rPr lang="en-US" sz="2000" baseline="0" dirty="0" smtClean="0"/>
                        <a:t> Consultant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1,70,000 to 18,75,000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7757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457200" y="533400"/>
          <a:ext cx="7543800" cy="6120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Post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Fresher Salary </a:t>
                      </a:r>
                      <a:r>
                        <a:rPr lang="en-US" sz="2000" smtClean="0"/>
                        <a:t>per year(INR)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System</a:t>
                      </a:r>
                      <a:r>
                        <a:rPr kumimoji="0" lang="en-US" sz="20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Manager</a:t>
                      </a:r>
                      <a:endParaRPr kumimoji="0" lang="en-US" sz="20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1,60,000</a:t>
                      </a:r>
                      <a:r>
                        <a:rPr lang="en-US" sz="2000" baseline="0" dirty="0" smtClean="0"/>
                        <a:t> to 3,50,000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Network Engineer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1,80,000 to 8,60,000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Network Administrator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2,16,000 to 7,25,000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Web Developer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1,80,000 to 6,50,000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Web</a:t>
                      </a:r>
                      <a:r>
                        <a:rPr lang="en-US" sz="2000" baseline="0" dirty="0" smtClean="0"/>
                        <a:t> Designer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1,50,000 to 6,92,000</a:t>
                      </a:r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Mobile app developer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1,50,000 to 8,50,000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Technical Support engineer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1,80,000</a:t>
                      </a:r>
                      <a:r>
                        <a:rPr lang="en-US" sz="2000" baseline="0" dirty="0" smtClean="0"/>
                        <a:t> to 9,45,000</a:t>
                      </a:r>
                      <a:endParaRPr lang="en-US" sz="2000" dirty="0"/>
                    </a:p>
                  </a:txBody>
                  <a:tcPr/>
                </a:tc>
              </a:tr>
              <a:tr h="53622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2D/3D</a:t>
                      </a:r>
                      <a:r>
                        <a:rPr lang="en-US" sz="2000" baseline="0" dirty="0" smtClean="0"/>
                        <a:t> Graphic designer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2,40,000 to 6,00,000</a:t>
                      </a:r>
                      <a:endParaRPr lang="en-US" sz="2000" dirty="0"/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0652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Trend of Opting Higher Education in Computers as compared to Other streams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1628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/>
          <a:lstStyle/>
          <a:p>
            <a:r>
              <a:rPr lang="en-US" b="1" dirty="0" smtClean="0"/>
              <a:t>Higher Education Statistics In India </a:t>
            </a:r>
            <a:endParaRPr lang="en-US" b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73914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209800"/>
            <a:ext cx="6705600" cy="22860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3300"/>
                </a:solidFill>
              </a:rPr>
              <a:t>Jobs Opportunities After Computer Graduation</a:t>
            </a:r>
            <a:endParaRPr lang="en-US" sz="44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16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685800" y="762000"/>
            <a:ext cx="7620000" cy="4280257"/>
            <a:chOff x="685800" y="762000"/>
            <a:chExt cx="7620000" cy="3886200"/>
          </a:xfrm>
        </p:grpSpPr>
        <p:grpSp>
          <p:nvGrpSpPr>
            <p:cNvPr id="23" name="Group 22"/>
            <p:cNvGrpSpPr/>
            <p:nvPr/>
          </p:nvGrpSpPr>
          <p:grpSpPr>
            <a:xfrm>
              <a:off x="685800" y="762000"/>
              <a:ext cx="7620000" cy="3886200"/>
              <a:chOff x="533400" y="304800"/>
              <a:chExt cx="7620000" cy="38862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00200" y="304800"/>
                <a:ext cx="4953000" cy="1066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Jobs Opportunities After Computer Graduation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533400" y="2971800"/>
                <a:ext cx="3200400" cy="1219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4724400" y="3048000"/>
                <a:ext cx="3429000" cy="11430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4267200" y="1371600"/>
                <a:ext cx="0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133600" y="1905000"/>
                <a:ext cx="38862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2133600" y="1905000"/>
                <a:ext cx="0" cy="1066800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>
                <a:off x="6019800" y="1905000"/>
                <a:ext cx="0" cy="1066800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Rectangle 23"/>
            <p:cNvSpPr/>
            <p:nvPr/>
          </p:nvSpPr>
          <p:spPr>
            <a:xfrm>
              <a:off x="838200" y="3505201"/>
              <a:ext cx="2743200" cy="10898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Job in Government</a:t>
              </a:r>
            </a:p>
            <a:p>
              <a:pPr algn="ctr"/>
              <a:r>
                <a:rPr lang="en-US" dirty="0" smtClean="0"/>
                <a:t>Sector e.g. : Banking, Dairy ,Farming</a:t>
              </a:r>
            </a:p>
            <a:p>
              <a:pPr algn="ctr"/>
              <a:r>
                <a:rPr lang="en-US" dirty="0" err="1" smtClean="0"/>
                <a:t>Industries,CDS</a:t>
              </a:r>
              <a:r>
                <a:rPr lang="en-US" dirty="0" smtClean="0"/>
                <a:t> etc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876800" y="3581400"/>
              <a:ext cx="34290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Jobs in Private Sector</a:t>
              </a:r>
            </a:p>
            <a:p>
              <a:pPr algn="ctr"/>
              <a:r>
                <a:rPr lang="en-US" dirty="0" smtClean="0"/>
                <a:t>e.g. : Software Company, Web Designing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vindra\Pictures\Screenshot_2016-08-18-19-30-36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 bright="-7000" contrast="4000"/>
          </a:blip>
          <a:srcRect/>
          <a:stretch>
            <a:fillRect/>
          </a:stretch>
        </p:blipFill>
        <p:spPr bwMode="auto">
          <a:xfrm>
            <a:off x="304800" y="304800"/>
            <a:ext cx="8532651" cy="6019799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r>
              <a:rPr lang="en-US" sz="3200" dirty="0"/>
              <a:t>Job in Government Sector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174009627"/>
              </p:ext>
            </p:extLst>
          </p:nvPr>
        </p:nvGraphicFramePr>
        <p:xfrm>
          <a:off x="428469" y="1371600"/>
          <a:ext cx="8229601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624"/>
                <a:gridCol w="2635624"/>
                <a:gridCol w="29583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Eligibility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Website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 Officer in Banking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Masters</a:t>
                      </a:r>
                      <a:r>
                        <a:rPr lang="en-US" baseline="0" dirty="0" smtClean="0"/>
                        <a:t> in Computer Science/IT/MCA or equivalent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www.ibps.in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Clerk/PO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 from any</a:t>
                      </a:r>
                      <a:r>
                        <a:rPr lang="en-US" baseline="0" dirty="0" smtClean="0"/>
                        <a:t> recognized institute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www.ibps.in</a:t>
                      </a:r>
                      <a:endParaRPr lang="en-US" dirty="0" smtClean="0"/>
                    </a:p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https://www.</a:t>
                      </a: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sbi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.co.in/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fontAlgn="ctr"/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https://www.</a:t>
                      </a: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rbi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.org.in/</a:t>
                      </a:r>
                      <a:r>
                        <a:rPr kumimoji="0" lang="en-US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 Officer/</a:t>
                      </a:r>
                      <a:r>
                        <a:rPr lang="en-US" baseline="0" dirty="0" smtClean="0"/>
                        <a:t> Computer engineer in </a:t>
                      </a:r>
                      <a:r>
                        <a:rPr lang="en-US" dirty="0" smtClean="0"/>
                        <a:t>Railway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Bachelors</a:t>
                      </a:r>
                      <a:r>
                        <a:rPr lang="en-US" baseline="0" dirty="0" smtClean="0"/>
                        <a:t> in Computers/IT or </a:t>
                      </a:r>
                      <a:r>
                        <a:rPr lang="en-US" dirty="0" smtClean="0"/>
                        <a:t>Masters</a:t>
                      </a:r>
                      <a:r>
                        <a:rPr lang="en-US" baseline="0" dirty="0" smtClean="0"/>
                        <a:t> in Computer Science/IT/MCA or equivalent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5"/>
                        </a:rPr>
                        <a:t>www.rrb.gov.in</a:t>
                      </a:r>
                      <a:r>
                        <a:rPr lang="en-US" dirty="0" smtClean="0"/>
                        <a:t>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Graduation from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recognized institute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6"/>
                        </a:rPr>
                        <a:t>www.ssc.nic.in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IAS/IPS/IFS Officer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Graduation form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recognized institute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7"/>
                        </a:rPr>
                        <a:t>www.upsc.gov.in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344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/>
        </p:nvGrpSpPr>
        <p:grpSpPr>
          <a:xfrm>
            <a:off x="152400" y="609600"/>
            <a:ext cx="8382000" cy="4953000"/>
            <a:chOff x="0" y="457200"/>
            <a:chExt cx="8534400" cy="4267200"/>
          </a:xfrm>
        </p:grpSpPr>
        <p:sp>
          <p:nvSpPr>
            <p:cNvPr id="13" name="Rectangle 12"/>
            <p:cNvSpPr/>
            <p:nvPr/>
          </p:nvSpPr>
          <p:spPr>
            <a:xfrm>
              <a:off x="0" y="2819400"/>
              <a:ext cx="1295400" cy="19050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Master of </a:t>
              </a:r>
            </a:p>
            <a:p>
              <a:pPr algn="ctr"/>
              <a:r>
                <a:rPr lang="en-US" sz="1600" dirty="0" smtClean="0"/>
                <a:t>Computer </a:t>
              </a:r>
            </a:p>
            <a:p>
              <a:pPr algn="ctr"/>
              <a:r>
                <a:rPr lang="en-US" sz="1600" dirty="0" smtClean="0"/>
                <a:t>Application </a:t>
              </a:r>
            </a:p>
            <a:p>
              <a:pPr algn="ctr"/>
              <a:r>
                <a:rPr lang="en-US" sz="1600" dirty="0" smtClean="0"/>
                <a:t>(MCA)</a:t>
              </a:r>
              <a:endParaRPr lang="en-US" sz="1600" dirty="0"/>
            </a:p>
          </p:txBody>
        </p:sp>
        <p:grpSp>
          <p:nvGrpSpPr>
            <p:cNvPr id="95" name="Group 94"/>
            <p:cNvGrpSpPr/>
            <p:nvPr/>
          </p:nvGrpSpPr>
          <p:grpSpPr>
            <a:xfrm>
              <a:off x="609600" y="457200"/>
              <a:ext cx="7924800" cy="4267200"/>
              <a:chOff x="609600" y="457200"/>
              <a:chExt cx="7924800" cy="42672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2667000" y="457200"/>
                <a:ext cx="3429000" cy="10668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Higher Studies After Graduation in Computers</a:t>
                </a:r>
                <a:endParaRPr lang="en-US" dirty="0"/>
              </a:p>
            </p:txBody>
          </p:sp>
          <p:sp>
            <p:nvSpPr>
              <p:cNvPr id="5" name="Down Arrow 4"/>
              <p:cNvSpPr/>
              <p:nvPr/>
            </p:nvSpPr>
            <p:spPr>
              <a:xfrm>
                <a:off x="4267200" y="1524000"/>
                <a:ext cx="228600" cy="609600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609600" y="2133600"/>
                <a:ext cx="70866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7696200" y="2133600"/>
                <a:ext cx="0" cy="6858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1371600" y="2819400"/>
                <a:ext cx="1295400" cy="1905000"/>
              </a:xfrm>
              <a:prstGeom prst="rect">
                <a:avLst/>
              </a:prstGeom>
              <a:solidFill>
                <a:srgbClr val="F496E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M.Sc. 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Computer 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Science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743200" y="2819400"/>
                <a:ext cx="1371600" cy="19050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Master of </a:t>
                </a:r>
              </a:p>
              <a:p>
                <a:pPr algn="ctr"/>
                <a:r>
                  <a:rPr lang="en-US" sz="1600" dirty="0" smtClean="0"/>
                  <a:t>Information </a:t>
                </a:r>
              </a:p>
              <a:p>
                <a:pPr algn="ctr"/>
                <a:r>
                  <a:rPr lang="en-US" sz="1600" dirty="0" smtClean="0"/>
                  <a:t>Technology</a:t>
                </a:r>
              </a:p>
              <a:p>
                <a:pPr algn="ctr"/>
                <a:r>
                  <a:rPr lang="en-US" sz="1600" dirty="0" smtClean="0"/>
                  <a:t>(</a:t>
                </a:r>
                <a:r>
                  <a:rPr lang="en-US" sz="1600" b="1" dirty="0" err="1" smtClean="0"/>
                  <a:t>MSc</a:t>
                </a:r>
                <a:r>
                  <a:rPr lang="en-US" sz="1600" b="1" dirty="0" smtClean="0"/>
                  <a:t> IT</a:t>
                </a:r>
                <a:r>
                  <a:rPr lang="en-US" sz="1600" dirty="0" smtClean="0"/>
                  <a:t>)</a:t>
                </a:r>
              </a:p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191000" y="2819400"/>
                <a:ext cx="1524000" cy="1905000"/>
              </a:xfrm>
              <a:prstGeom prst="rect">
                <a:avLst/>
              </a:prstGeom>
              <a:solidFill>
                <a:srgbClr val="F496E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Masters of 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Information 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Management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(MIM)</a:t>
                </a:r>
              </a:p>
              <a:p>
                <a:pPr algn="ctr"/>
                <a:endParaRPr lang="en-US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5791200" y="2819400"/>
                <a:ext cx="1219200" cy="19050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PGDCA/</a:t>
                </a:r>
              </a:p>
              <a:p>
                <a:pPr algn="ctr"/>
                <a:r>
                  <a:rPr lang="en-US" dirty="0" smtClean="0"/>
                  <a:t>PGDM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7086600" y="2819400"/>
                <a:ext cx="1447800" cy="1905000"/>
              </a:xfrm>
              <a:prstGeom prst="rect">
                <a:avLst/>
              </a:prstGeom>
              <a:solidFill>
                <a:srgbClr val="F496E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Masters in Business Administration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(MBA IT)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5" name="Straight Arrow Connector 64"/>
              <p:cNvCxnSpPr>
                <a:endCxn id="26" idx="0"/>
              </p:cNvCxnSpPr>
              <p:nvPr/>
            </p:nvCxnSpPr>
            <p:spPr>
              <a:xfrm>
                <a:off x="3429000" y="2133600"/>
                <a:ext cx="0" cy="6858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>
                <a:endCxn id="27" idx="0"/>
              </p:cNvCxnSpPr>
              <p:nvPr/>
            </p:nvCxnSpPr>
            <p:spPr>
              <a:xfrm>
                <a:off x="4953000" y="2133600"/>
                <a:ext cx="0" cy="6858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>
                <a:endCxn id="28" idx="0"/>
              </p:cNvCxnSpPr>
              <p:nvPr/>
            </p:nvCxnSpPr>
            <p:spPr>
              <a:xfrm>
                <a:off x="6400800" y="2133600"/>
                <a:ext cx="0" cy="6858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>
                <a:off x="1981200" y="2133600"/>
                <a:ext cx="0" cy="6858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/>
              <p:nvPr/>
            </p:nvCxnSpPr>
            <p:spPr>
              <a:xfrm>
                <a:off x="609600" y="2133600"/>
                <a:ext cx="0" cy="6858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485855466"/>
              </p:ext>
            </p:extLst>
          </p:nvPr>
        </p:nvGraphicFramePr>
        <p:xfrm>
          <a:off x="429718" y="304801"/>
          <a:ext cx="8229600" cy="6324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79043">
                <a:tc>
                  <a:txBody>
                    <a:bodyPr/>
                    <a:lstStyle/>
                    <a:p>
                      <a:r>
                        <a:rPr lang="en-US" dirty="0" smtClean="0"/>
                        <a:t>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Eligibility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Website</a:t>
                      </a:r>
                      <a:endParaRPr lang="en-US" dirty="0"/>
                    </a:p>
                  </a:txBody>
                  <a:tcPr/>
                </a:tc>
              </a:tr>
              <a:tr h="1686915">
                <a:tc>
                  <a:txBody>
                    <a:bodyPr/>
                    <a:lstStyle/>
                    <a:p>
                      <a:r>
                        <a:rPr lang="en-US" dirty="0" smtClean="0"/>
                        <a:t>Junior Engineer in</a:t>
                      </a:r>
                      <a:r>
                        <a:rPr lang="en-US" baseline="0" dirty="0" smtClean="0"/>
                        <a:t> Electricity 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Bachelors</a:t>
                      </a:r>
                      <a:r>
                        <a:rPr lang="en-US" baseline="0" dirty="0" smtClean="0"/>
                        <a:t> in Computers/IT or </a:t>
                      </a:r>
                      <a:r>
                        <a:rPr lang="en-US" dirty="0" smtClean="0"/>
                        <a:t>Masters</a:t>
                      </a:r>
                      <a:r>
                        <a:rPr lang="en-US" baseline="0" dirty="0" smtClean="0"/>
                        <a:t> in Computer Science/IT/MCA or equivalent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http://www.uhbvn.com/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1039660">
                <a:tc>
                  <a:txBody>
                    <a:bodyPr/>
                    <a:lstStyle/>
                    <a:p>
                      <a:r>
                        <a:rPr lang="en-US" dirty="0" smtClean="0"/>
                        <a:t>CID/CBI/Intelligence officers in Intelligence Bureau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Graduation from recognized institute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www.mha.nic.in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1039660">
                <a:tc>
                  <a:txBody>
                    <a:bodyPr/>
                    <a:lstStyle/>
                    <a:p>
                      <a:r>
                        <a:rPr lang="en-US" dirty="0" smtClean="0"/>
                        <a:t>Regional Government Jobs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ITI</a:t>
                      </a:r>
                      <a:r>
                        <a:rPr lang="en-US" baseline="0" dirty="0" smtClean="0"/>
                        <a:t> / Diploma/ Graduate in specific discipline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 google for Regional government site</a:t>
                      </a:r>
                      <a:endParaRPr lang="en-US" dirty="0"/>
                    </a:p>
                  </a:txBody>
                  <a:tcPr/>
                </a:tc>
              </a:tr>
              <a:tr h="1039660">
                <a:tc>
                  <a:txBody>
                    <a:bodyPr/>
                    <a:lstStyle/>
                    <a:p>
                      <a:r>
                        <a:rPr lang="en-US" dirty="0" smtClean="0"/>
                        <a:t>CDS Officer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Graduate from recognized institute with marks &gt;60%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www.upsc.nic.in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1039660">
                <a:tc>
                  <a:txBody>
                    <a:bodyPr/>
                    <a:lstStyle/>
                    <a:p>
                      <a:r>
                        <a:rPr lang="en-US" dirty="0" smtClean="0"/>
                        <a:t>Teaching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Masters</a:t>
                      </a:r>
                      <a:r>
                        <a:rPr lang="en-US" baseline="0" dirty="0" smtClean="0"/>
                        <a:t> +</a:t>
                      </a:r>
                    </a:p>
                    <a:p>
                      <a:r>
                        <a:rPr lang="en-US" baseline="0" dirty="0" smtClean="0"/>
                        <a:t>HTET for school level</a:t>
                      </a:r>
                    </a:p>
                    <a:p>
                      <a:r>
                        <a:rPr lang="en-US" baseline="0" dirty="0" smtClean="0"/>
                        <a:t>NET for college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5"/>
                        </a:rPr>
                        <a:t>www.hssc.gov.in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304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438400"/>
            <a:ext cx="7162800" cy="1600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Job in Private Sector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avindra\Pictures\IMG_20160819_001309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686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Doing job after graduation is trending now in India and having a great scope in brighter career.</a:t>
            </a:r>
          </a:p>
          <a:p>
            <a:endParaRPr lang="en-US" dirty="0" smtClean="0"/>
          </a:p>
          <a:p>
            <a:r>
              <a:rPr lang="en-US" dirty="0" smtClean="0"/>
              <a:t>Around </a:t>
            </a:r>
            <a:r>
              <a:rPr lang="en-US" dirty="0" err="1" smtClean="0"/>
              <a:t>Lakhs</a:t>
            </a:r>
            <a:r>
              <a:rPr lang="en-US" dirty="0" smtClean="0"/>
              <a:t> vacancies are get published each year</a:t>
            </a:r>
          </a:p>
          <a:p>
            <a:endParaRPr lang="en-US" dirty="0" smtClean="0"/>
          </a:p>
          <a:p>
            <a:r>
              <a:rPr lang="en-US" dirty="0" smtClean="0"/>
              <a:t>Top IT companies hire computer graduates and encourage them to pursue their Post Graduation (MS degree from BITS </a:t>
            </a:r>
            <a:r>
              <a:rPr lang="en-US" dirty="0" err="1" smtClean="0"/>
              <a:t>Pilani</a:t>
            </a:r>
            <a:r>
              <a:rPr lang="en-US" dirty="0" smtClean="0"/>
              <a:t> or Vellore Institute of technology.</a:t>
            </a:r>
          </a:p>
          <a:p>
            <a:pPr>
              <a:buNone/>
            </a:pPr>
            <a:r>
              <a:rPr lang="en-US" dirty="0" smtClean="0"/>
              <a:t>	  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of the popular job fields are listed below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7200" cy="4800600"/>
          </a:xfrm>
        </p:spPr>
        <p:txBody>
          <a:bodyPr/>
          <a:lstStyle/>
          <a:p>
            <a:endParaRPr lang="en-US" dirty="0" smtClean="0"/>
          </a:p>
          <a:p>
            <a:pPr marL="457200" indent="-457200">
              <a:buFont typeface="Wingdings" pitchFamily="2" charset="2"/>
              <a:buChar char="q"/>
            </a:pPr>
            <a:r>
              <a:rPr lang="en-US" dirty="0" smtClean="0"/>
              <a:t>       Software Development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 smtClean="0"/>
              <a:t>       Software Testing Engineer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 smtClean="0"/>
              <a:t>	  Technical Support engineer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 smtClean="0"/>
              <a:t>	  IT- BPO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 smtClean="0"/>
              <a:t>	  Web Designing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 smtClean="0"/>
              <a:t>	  Content writing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 smtClean="0"/>
              <a:t>	  2D/3D Animation and Graphic Designer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 smtClean="0"/>
              <a:t>	  Software Sales Engineer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 smtClean="0"/>
              <a:t>	  Network Engineer and Server Administrator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467600" cy="579438"/>
          </a:xfrm>
        </p:spPr>
        <p:txBody>
          <a:bodyPr/>
          <a:lstStyle/>
          <a:p>
            <a:r>
              <a:rPr lang="en-US" dirty="0" smtClean="0"/>
              <a:t>Jobs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33285232"/>
              </p:ext>
            </p:extLst>
          </p:nvPr>
        </p:nvGraphicFramePr>
        <p:xfrm>
          <a:off x="304800" y="990601"/>
          <a:ext cx="8382000" cy="5665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676400"/>
                <a:gridCol w="2095500"/>
                <a:gridCol w="2095500"/>
              </a:tblGrid>
              <a:tr h="1096433">
                <a:tc>
                  <a:txBody>
                    <a:bodyPr/>
                    <a:lstStyle/>
                    <a:p>
                      <a:r>
                        <a:rPr lang="en-US" dirty="0" smtClean="0"/>
                        <a:t>Jobs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Eligibility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Selection </a:t>
                      </a:r>
                      <a:r>
                        <a:rPr lang="en-US" dirty="0" err="1" smtClean="0"/>
                        <a:t>Crieteria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Aprrox</a:t>
                      </a:r>
                      <a:r>
                        <a:rPr lang="en-US" dirty="0" smtClean="0"/>
                        <a:t>. Salary Package</a:t>
                      </a:r>
                      <a:endParaRPr lang="en-US" dirty="0"/>
                    </a:p>
                  </a:txBody>
                  <a:tcPr/>
                </a:tc>
              </a:tr>
              <a:tr h="1096433"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en-US" dirty="0" smtClean="0"/>
                        <a:t>Software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Developer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Depends upon company’s policy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2,00,000</a:t>
                      </a:r>
                      <a:r>
                        <a:rPr lang="en-US" sz="1800" baseline="0" smtClean="0"/>
                        <a:t> to 12,35,000</a:t>
                      </a:r>
                      <a:endParaRPr lang="en-US" sz="1800" dirty="0"/>
                    </a:p>
                  </a:txBody>
                  <a:tcPr/>
                </a:tc>
              </a:tr>
              <a:tr h="1096433">
                <a:tc>
                  <a:txBody>
                    <a:bodyPr/>
                    <a:lstStyle/>
                    <a:p>
                      <a:r>
                        <a:rPr lang="en-US" dirty="0" smtClean="0"/>
                        <a:t>Software Testing Engineer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1,44,000 to 7,50,000</a:t>
                      </a:r>
                      <a:endParaRPr lang="en-US" dirty="0"/>
                    </a:p>
                  </a:txBody>
                  <a:tcPr/>
                </a:tc>
              </a:tr>
              <a:tr h="1096433">
                <a:tc>
                  <a:txBody>
                    <a:bodyPr/>
                    <a:lstStyle/>
                    <a:p>
                      <a:r>
                        <a:rPr lang="en-US" dirty="0" smtClean="0"/>
                        <a:t>Technical Support engineer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1,80,000</a:t>
                      </a:r>
                      <a:r>
                        <a:rPr lang="en-US" sz="1800" baseline="0" dirty="0" smtClean="0"/>
                        <a:t> to 9,45,000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626533"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en-US" dirty="0" smtClean="0"/>
                        <a:t>IT- BPO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2,00,000 to 6,00,000</a:t>
                      </a:r>
                      <a:endParaRPr lang="en-US" dirty="0"/>
                    </a:p>
                  </a:txBody>
                  <a:tcPr/>
                </a:tc>
              </a:tr>
              <a:tr h="626533">
                <a:tc>
                  <a:txBody>
                    <a:bodyPr/>
                    <a:lstStyle/>
                    <a:p>
                      <a:r>
                        <a:rPr lang="en-US" dirty="0" smtClean="0"/>
                        <a:t> Web Designing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1,80,000 to 10,00,000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01418769"/>
              </p:ext>
            </p:extLst>
          </p:nvPr>
        </p:nvGraphicFramePr>
        <p:xfrm>
          <a:off x="304800" y="381000"/>
          <a:ext cx="8382000" cy="607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676400"/>
                <a:gridCol w="2095500"/>
                <a:gridCol w="2095500"/>
              </a:tblGrid>
              <a:tr h="886061">
                <a:tc>
                  <a:txBody>
                    <a:bodyPr/>
                    <a:lstStyle/>
                    <a:p>
                      <a:r>
                        <a:rPr lang="en-US" dirty="0" smtClean="0"/>
                        <a:t>Jobs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Eligibility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Selection </a:t>
                      </a:r>
                      <a:r>
                        <a:rPr lang="en-US" dirty="0" err="1" smtClean="0"/>
                        <a:t>Crieteria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Aprrox</a:t>
                      </a:r>
                      <a:r>
                        <a:rPr lang="en-US" dirty="0" smtClean="0"/>
                        <a:t>. Salary Package</a:t>
                      </a:r>
                      <a:endParaRPr lang="en-US" dirty="0"/>
                    </a:p>
                  </a:txBody>
                  <a:tcPr/>
                </a:tc>
              </a:tr>
              <a:tr h="506321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 writing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1,44,000 to 7,50,000</a:t>
                      </a:r>
                    </a:p>
                  </a:txBody>
                  <a:tcPr/>
                </a:tc>
              </a:tr>
              <a:tr h="1265802"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en-US" dirty="0" smtClean="0"/>
                        <a:t> 2D/3D Animation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Graphic Designer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2,00,000 to 8,00,000</a:t>
                      </a:r>
                      <a:endParaRPr lang="en-US" dirty="0"/>
                    </a:p>
                  </a:txBody>
                  <a:tcPr/>
                </a:tc>
              </a:tr>
              <a:tr h="886061">
                <a:tc>
                  <a:txBody>
                    <a:bodyPr/>
                    <a:lstStyle/>
                    <a:p>
                      <a:pPr marL="457200" indent="-457200">
                        <a:buNone/>
                      </a:pPr>
                      <a:r>
                        <a:rPr lang="en-US" dirty="0" smtClean="0"/>
                        <a:t>Software Sales Engineer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1,20,000 to 12,00,000</a:t>
                      </a:r>
                      <a:endParaRPr lang="en-US" dirty="0"/>
                    </a:p>
                  </a:txBody>
                  <a:tcPr/>
                </a:tc>
              </a:tr>
              <a:tr h="1265802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Network Engineer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Server Administrator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1,80,000 to 8,60,000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133554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Android</a:t>
                      </a:r>
                      <a:r>
                        <a:rPr lang="en-US" baseline="0" dirty="0" smtClean="0"/>
                        <a:t> App Developer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1,50,000 to 8,50,000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209800"/>
            <a:ext cx="6705600" cy="22860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3300"/>
                </a:solidFill>
              </a:rPr>
              <a:t>Create your own Software Company</a:t>
            </a:r>
            <a:endParaRPr lang="en-US" sz="44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82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create your software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Gaining an Education and </a:t>
            </a:r>
            <a:r>
              <a:rPr lang="en-US" b="1" dirty="0" smtClean="0"/>
              <a:t>Experience</a:t>
            </a:r>
          </a:p>
          <a:p>
            <a:pPr lvl="1"/>
            <a:r>
              <a:rPr lang="en-US" dirty="0"/>
              <a:t>Develop programming and business </a:t>
            </a:r>
            <a:r>
              <a:rPr lang="en-US" dirty="0" smtClean="0"/>
              <a:t>expertise</a:t>
            </a:r>
          </a:p>
          <a:p>
            <a:pPr lvl="1"/>
            <a:r>
              <a:rPr lang="en-US" dirty="0"/>
              <a:t>Work for a software company in a management </a:t>
            </a:r>
            <a:r>
              <a:rPr lang="en-US" dirty="0" smtClean="0"/>
              <a:t>capacity</a:t>
            </a:r>
          </a:p>
          <a:p>
            <a:pPr lvl="1"/>
            <a:r>
              <a:rPr lang="en-US" dirty="0"/>
              <a:t>Generate a product </a:t>
            </a:r>
            <a:r>
              <a:rPr lang="en-US" dirty="0" smtClean="0"/>
              <a:t>idea</a:t>
            </a:r>
          </a:p>
          <a:p>
            <a:pPr marL="365760" lvl="1" indent="0">
              <a:buNone/>
            </a:pPr>
            <a:endParaRPr lang="en-US" b="1" dirty="0" smtClean="0"/>
          </a:p>
          <a:p>
            <a:r>
              <a:rPr lang="en-US" b="1" dirty="0" smtClean="0"/>
              <a:t>P</a:t>
            </a:r>
            <a:r>
              <a:rPr lang="en-US" b="1" dirty="0"/>
              <a:t>reparing to Launch Your </a:t>
            </a:r>
            <a:r>
              <a:rPr lang="en-US" b="1" dirty="0" smtClean="0"/>
              <a:t>Product</a:t>
            </a:r>
          </a:p>
          <a:p>
            <a:pPr lvl="1"/>
            <a:r>
              <a:rPr lang="en-US" dirty="0"/>
              <a:t>Protect your product </a:t>
            </a:r>
            <a:r>
              <a:rPr lang="en-US" dirty="0" smtClean="0"/>
              <a:t>idea</a:t>
            </a:r>
          </a:p>
          <a:p>
            <a:pPr lvl="1"/>
            <a:r>
              <a:rPr lang="en-US" dirty="0"/>
              <a:t>Create a business </a:t>
            </a:r>
            <a:r>
              <a:rPr lang="en-US" dirty="0" smtClean="0"/>
              <a:t>plan</a:t>
            </a:r>
          </a:p>
          <a:p>
            <a:pPr lvl="1"/>
            <a:r>
              <a:rPr lang="en-US" dirty="0"/>
              <a:t>Determine the legal structure of your </a:t>
            </a:r>
            <a:r>
              <a:rPr lang="en-US" dirty="0" smtClean="0"/>
              <a:t>business</a:t>
            </a:r>
          </a:p>
          <a:p>
            <a:pPr lvl="1"/>
            <a:r>
              <a:rPr lang="en-US" dirty="0"/>
              <a:t>Register your business name with your state government, if necessary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348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/>
          <a:lstStyle/>
          <a:p>
            <a:pPr lvl="1"/>
            <a:r>
              <a:rPr lang="en-US" dirty="0" smtClean="0"/>
              <a:t>Determine if you need to get a tax identification number for your business</a:t>
            </a:r>
          </a:p>
          <a:p>
            <a:pPr lvl="1"/>
            <a:r>
              <a:rPr lang="en-US" dirty="0" smtClean="0"/>
              <a:t>Become knowledgeable about licensing, taxes and insurance</a:t>
            </a:r>
          </a:p>
          <a:p>
            <a:pPr lvl="1"/>
            <a:r>
              <a:rPr lang="en-US" dirty="0" smtClean="0"/>
              <a:t>Raise funds for your software company</a:t>
            </a:r>
          </a:p>
          <a:p>
            <a:pPr lvl="1"/>
            <a:r>
              <a:rPr lang="en-US" dirty="0" smtClean="0"/>
              <a:t>Purchase the necessary equipment and applications</a:t>
            </a:r>
          </a:p>
          <a:p>
            <a:pPr lvl="1"/>
            <a:r>
              <a:rPr lang="en-US" dirty="0" smtClean="0"/>
              <a:t>Hire manpower</a:t>
            </a:r>
          </a:p>
          <a:p>
            <a:pPr lvl="1"/>
            <a:r>
              <a:rPr lang="en-US" dirty="0" smtClean="0"/>
              <a:t>Create a development time line for the product</a:t>
            </a:r>
          </a:p>
          <a:p>
            <a:pPr marL="365760" lvl="1" indent="0">
              <a:buNone/>
            </a:pPr>
            <a:endParaRPr lang="en-US" b="1" dirty="0" smtClean="0"/>
          </a:p>
          <a:p>
            <a:r>
              <a:rPr lang="en-US" b="1" dirty="0" smtClean="0"/>
              <a:t>Testing </a:t>
            </a:r>
            <a:r>
              <a:rPr lang="en-US" b="1" dirty="0"/>
              <a:t>and Marketing the </a:t>
            </a:r>
            <a:r>
              <a:rPr lang="en-US" b="1" dirty="0" smtClean="0"/>
              <a:t>Product</a:t>
            </a:r>
          </a:p>
          <a:p>
            <a:pPr lvl="1"/>
            <a:r>
              <a:rPr lang="en-US" dirty="0" smtClean="0"/>
              <a:t>T</a:t>
            </a:r>
            <a:r>
              <a:rPr lang="en-US" dirty="0"/>
              <a:t>est your software product after the development </a:t>
            </a:r>
            <a:r>
              <a:rPr lang="en-US" dirty="0" smtClean="0"/>
              <a:t>phase</a:t>
            </a:r>
          </a:p>
          <a:p>
            <a:pPr lvl="1"/>
            <a:r>
              <a:rPr lang="en-US" dirty="0"/>
              <a:t>Gather a team of beta testers</a:t>
            </a:r>
          </a:p>
          <a:p>
            <a:pPr lvl="1"/>
            <a:r>
              <a:rPr lang="en-US" dirty="0"/>
              <a:t>Market your product</a:t>
            </a:r>
          </a:p>
          <a:p>
            <a:pPr lvl="1"/>
            <a:r>
              <a:rPr lang="en-US" dirty="0"/>
              <a:t>Determine the price point for your product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897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Courses after BCA, B.Sc (CS), B.sc(CAV)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4797552"/>
          </a:xfrm>
        </p:spPr>
        <p:txBody>
          <a:bodyPr>
            <a:normAutofit/>
          </a:bodyPr>
          <a:lstStyle/>
          <a:p>
            <a:r>
              <a:rPr lang="en-US" dirty="0" smtClean="0"/>
              <a:t>Master of Computer Application (MCA)</a:t>
            </a:r>
          </a:p>
          <a:p>
            <a:r>
              <a:rPr lang="en-US" dirty="0" smtClean="0"/>
              <a:t>Masters in Computer Science (M.Sc CS)</a:t>
            </a:r>
          </a:p>
          <a:p>
            <a:r>
              <a:rPr lang="en-US" dirty="0" smtClean="0"/>
              <a:t>Masters in Computer Management (MCM)</a:t>
            </a:r>
          </a:p>
          <a:p>
            <a:r>
              <a:rPr lang="en-US" dirty="0" smtClean="0"/>
              <a:t>Masters of Information Management (MIM)</a:t>
            </a:r>
          </a:p>
          <a:p>
            <a:r>
              <a:rPr lang="en-US" dirty="0" smtClean="0"/>
              <a:t>Masters in Business Administration (MBA)</a:t>
            </a:r>
          </a:p>
          <a:p>
            <a:r>
              <a:rPr lang="en-US" dirty="0" smtClean="0"/>
              <a:t>Postgraduate Diploma in Computer Applications </a:t>
            </a:r>
          </a:p>
          <a:p>
            <a:r>
              <a:rPr lang="en-US" dirty="0"/>
              <a:t>Postgraduate Diploma </a:t>
            </a:r>
            <a:r>
              <a:rPr lang="en-US" dirty="0" smtClean="0"/>
              <a:t>in Management</a:t>
            </a:r>
          </a:p>
          <a:p>
            <a:r>
              <a:rPr lang="en-US" dirty="0" smtClean="0"/>
              <a:t>Master of Science in Information Technology (M.Sc IT)</a:t>
            </a:r>
          </a:p>
          <a:p>
            <a:r>
              <a:rPr lang="en-US" dirty="0" err="1" smtClean="0"/>
              <a:t>Programme</a:t>
            </a:r>
            <a:r>
              <a:rPr lang="en-US" dirty="0" smtClean="0"/>
              <a:t> in Information Security Management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 of S.D College Placed In Different Companies After Graduation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898122562"/>
              </p:ext>
            </p:extLst>
          </p:nvPr>
        </p:nvGraphicFramePr>
        <p:xfrm>
          <a:off x="457200" y="1219201"/>
          <a:ext cx="8305801" cy="5115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2621"/>
                <a:gridCol w="2664125"/>
                <a:gridCol w="2429055"/>
              </a:tblGrid>
              <a:tr h="388187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Name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Company Name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</a:tr>
              <a:tr h="3881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Preetika</a:t>
                      </a:r>
                      <a:r>
                        <a:rPr lang="en-US" dirty="0" smtClean="0"/>
                        <a:t>, 2006-09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  <a:tr h="3881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Isha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Mehra</a:t>
                      </a:r>
                      <a:r>
                        <a:rPr lang="en-US" dirty="0" smtClean="0"/>
                        <a:t>, 2006-09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  <a:tr h="67002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Mandeep</a:t>
                      </a:r>
                      <a:r>
                        <a:rPr lang="en-US" baseline="0" dirty="0" smtClean="0"/>
                        <a:t> Kaur, 2007-10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SD College, </a:t>
                      </a:r>
                      <a:r>
                        <a:rPr lang="en-US" dirty="0" err="1" smtClean="0"/>
                        <a:t>Ambala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Assistant Professor</a:t>
                      </a:r>
                      <a:endParaRPr lang="en-US" dirty="0"/>
                    </a:p>
                  </a:txBody>
                  <a:tcPr/>
                </a:tc>
              </a:tr>
              <a:tr h="67002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Narender</a:t>
                      </a:r>
                      <a:r>
                        <a:rPr lang="en-US" dirty="0" smtClean="0"/>
                        <a:t> Kumar,</a:t>
                      </a:r>
                      <a:r>
                        <a:rPr lang="en-US" baseline="0" dirty="0" smtClean="0"/>
                        <a:t> 2007-10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HDFC</a:t>
                      </a:r>
                      <a:r>
                        <a:rPr lang="en-US" baseline="0" dirty="0" smtClean="0"/>
                        <a:t> Std. Life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  <a:tr h="3881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Kapil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Rana</a:t>
                      </a:r>
                      <a:r>
                        <a:rPr lang="en-US" dirty="0" smtClean="0"/>
                        <a:t>, 2008-11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Army Officer</a:t>
                      </a:r>
                      <a:endParaRPr lang="en-US" dirty="0"/>
                    </a:p>
                  </a:txBody>
                  <a:tcPr/>
                </a:tc>
              </a:tr>
              <a:tr h="3881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Puneet</a:t>
                      </a:r>
                      <a:r>
                        <a:rPr lang="en-US" dirty="0" smtClean="0"/>
                        <a:t>, 2008-11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Navel</a:t>
                      </a:r>
                      <a:r>
                        <a:rPr lang="en-US" baseline="0" dirty="0" smtClean="0"/>
                        <a:t> Officer</a:t>
                      </a:r>
                      <a:endParaRPr lang="en-US" dirty="0"/>
                    </a:p>
                  </a:txBody>
                  <a:tcPr/>
                </a:tc>
              </a:tr>
              <a:tr h="3881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Abhimanyu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2008-11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  <a:tr h="3881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Manisha</a:t>
                      </a:r>
                      <a:r>
                        <a:rPr lang="en-US" dirty="0" smtClean="0"/>
                        <a:t> Chauhan, 2008-11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  <a:tr h="3881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Bhawna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Verma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2008-11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  <a:tr h="67002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Shivang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Garg</a:t>
                      </a:r>
                      <a:r>
                        <a:rPr lang="en-US" dirty="0" smtClean="0"/>
                        <a:t>, 2009-12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Decimal Technologies, Noida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IOS</a:t>
                      </a:r>
                      <a:r>
                        <a:rPr lang="en-US" baseline="0" dirty="0" smtClean="0"/>
                        <a:t> application developer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990806520"/>
              </p:ext>
            </p:extLst>
          </p:nvPr>
        </p:nvGraphicFramePr>
        <p:xfrm>
          <a:off x="457200" y="381002"/>
          <a:ext cx="8229600" cy="6088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3147"/>
                <a:gridCol w="2639683"/>
                <a:gridCol w="2406770"/>
              </a:tblGrid>
              <a:tr h="419135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Name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Company Name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Gurdeep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2009-12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Government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Sarpanch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Chandan</a:t>
                      </a:r>
                      <a:r>
                        <a:rPr lang="en-US" dirty="0" smtClean="0"/>
                        <a:t>, 2009-2012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 &amp; Network Security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 Administrator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Sushil</a:t>
                      </a:r>
                      <a:r>
                        <a:rPr lang="en-US" dirty="0" smtClean="0"/>
                        <a:t> Sharma, 2010-13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Inventom</a:t>
                      </a:r>
                      <a:r>
                        <a:rPr lang="en-US" dirty="0" smtClean="0"/>
                        <a:t>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System Engineer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Vibhuti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Goyal</a:t>
                      </a:r>
                      <a:r>
                        <a:rPr lang="en-US" dirty="0" smtClean="0"/>
                        <a:t>, 2010-13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Biz</a:t>
                      </a:r>
                      <a:r>
                        <a:rPr lang="en-US" baseline="0" dirty="0" smtClean="0"/>
                        <a:t> 2 Credit Pvt. Ltd.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DBA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Sanjana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2011-14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Software Developer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Monishka</a:t>
                      </a:r>
                      <a:r>
                        <a:rPr lang="en-US" dirty="0" smtClean="0"/>
                        <a:t>, 2011-14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Aakanksha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Uppal</a:t>
                      </a:r>
                      <a:r>
                        <a:rPr lang="en-US" dirty="0" smtClean="0"/>
                        <a:t>, 2011-14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Chetan</a:t>
                      </a:r>
                      <a:r>
                        <a:rPr lang="en-US" dirty="0" smtClean="0"/>
                        <a:t>, 2012-15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Infosys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Aashish</a:t>
                      </a:r>
                      <a:r>
                        <a:rPr lang="en-US" dirty="0" smtClean="0"/>
                        <a:t>, 2012-15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Kanvas</a:t>
                      </a:r>
                      <a:r>
                        <a:rPr lang="en-US" dirty="0" smtClean="0"/>
                        <a:t> Pvt. Ltd.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Owner 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Ankit</a:t>
                      </a:r>
                      <a:r>
                        <a:rPr lang="en-US" dirty="0" smtClean="0"/>
                        <a:t> Kumara,</a:t>
                      </a:r>
                      <a:r>
                        <a:rPr lang="en-US" baseline="0" dirty="0" smtClean="0"/>
                        <a:t> 2013-16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Technical Support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Anmol</a:t>
                      </a:r>
                      <a:r>
                        <a:rPr lang="en-US" dirty="0" smtClean="0"/>
                        <a:t> Sharma, 2013-16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HDFC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Technical</a:t>
                      </a:r>
                      <a:r>
                        <a:rPr lang="en-US" baseline="0" dirty="0" smtClean="0"/>
                        <a:t> Support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AnkitaChauhan</a:t>
                      </a:r>
                      <a:r>
                        <a:rPr lang="en-US" dirty="0" smtClean="0"/>
                        <a:t>, 2013-16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  <a:tr h="41913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Shivani</a:t>
                      </a:r>
                      <a:r>
                        <a:rPr lang="en-US" dirty="0" smtClean="0"/>
                        <a:t>, 2013-16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873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of S.D College who opted for Higher studies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848820028"/>
              </p:ext>
            </p:extLst>
          </p:nvPr>
        </p:nvGraphicFramePr>
        <p:xfrm>
          <a:off x="457200" y="1600200"/>
          <a:ext cx="7696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3657600"/>
              </a:tblGrid>
              <a:tr h="581025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Name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Institute Name 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Vaishali</a:t>
                      </a:r>
                      <a:r>
                        <a:rPr lang="en-US" dirty="0" smtClean="0"/>
                        <a:t> Gupta, 2008-11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Punjab University, Chandigarh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Shweta</a:t>
                      </a:r>
                      <a:r>
                        <a:rPr lang="en-US" dirty="0" smtClean="0"/>
                        <a:t>, 2009-12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CGC </a:t>
                      </a:r>
                      <a:r>
                        <a:rPr lang="en-US" dirty="0" err="1" smtClean="0"/>
                        <a:t>Landran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Yashmi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Dhiman</a:t>
                      </a:r>
                      <a:r>
                        <a:rPr lang="en-US" baseline="0" dirty="0" smtClean="0"/>
                        <a:t>, 2011-14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Hyderabad Central University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smtClean="0"/>
                        <a:t>Manish,</a:t>
                      </a:r>
                      <a:r>
                        <a:rPr lang="en-US" baseline="0" dirty="0" smtClean="0"/>
                        <a:t> 2011-14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Chitkara</a:t>
                      </a:r>
                      <a:r>
                        <a:rPr lang="en-US" dirty="0" smtClean="0"/>
                        <a:t> University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Neha</a:t>
                      </a:r>
                      <a:r>
                        <a:rPr lang="en-US" dirty="0" smtClean="0"/>
                        <a:t> Jamal, 2012-15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Punjabi University,</a:t>
                      </a:r>
                      <a:r>
                        <a:rPr lang="en-US" baseline="0" dirty="0" smtClean="0"/>
                        <a:t> Patiala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Tanvi</a:t>
                      </a:r>
                      <a:r>
                        <a:rPr lang="en-US" dirty="0" smtClean="0"/>
                        <a:t>, 2013-16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Thapar</a:t>
                      </a:r>
                      <a:r>
                        <a:rPr lang="en-US" dirty="0" smtClean="0"/>
                        <a:t> University</a:t>
                      </a:r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Ramandeep</a:t>
                      </a:r>
                      <a:r>
                        <a:rPr lang="en-US" dirty="0" smtClean="0"/>
                        <a:t>, 2013-16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--do--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3138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ank-you-animated-zxigBq6cA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1295400"/>
            <a:ext cx="4724400" cy="3886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Masters in Digital Business Management</a:t>
            </a:r>
          </a:p>
          <a:p>
            <a:r>
              <a:rPr lang="en-US" dirty="0" smtClean="0"/>
              <a:t>Post graduate </a:t>
            </a:r>
            <a:r>
              <a:rPr lang="en-US" dirty="0" err="1" smtClean="0"/>
              <a:t>Programme</a:t>
            </a:r>
            <a:r>
              <a:rPr lang="en-US" dirty="0" smtClean="0"/>
              <a:t> in Software Enterprise Management</a:t>
            </a:r>
          </a:p>
          <a:p>
            <a:r>
              <a:rPr lang="en-US" dirty="0" smtClean="0"/>
              <a:t>Masters in Computer Science-Information Systems Management</a:t>
            </a:r>
          </a:p>
          <a:p>
            <a:r>
              <a:rPr lang="en-US" dirty="0" smtClean="0"/>
              <a:t>2-year Master in Management in Virtual Environment</a:t>
            </a:r>
          </a:p>
          <a:p>
            <a:r>
              <a:rPr lang="en-US" dirty="0" smtClean="0"/>
              <a:t>Masters in E-Commerce</a:t>
            </a:r>
          </a:p>
          <a:p>
            <a:r>
              <a:rPr lang="en-US" dirty="0" smtClean="0"/>
              <a:t>Masters in Mobile Business: Technologies And Mobile Marketing Apps</a:t>
            </a:r>
          </a:p>
          <a:p>
            <a:r>
              <a:rPr lang="en-US" dirty="0" smtClean="0"/>
              <a:t>Masters in Internet Strategy and Web Management…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146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Courses Details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938076744"/>
              </p:ext>
            </p:extLst>
          </p:nvPr>
        </p:nvGraphicFramePr>
        <p:xfrm>
          <a:off x="0" y="0"/>
          <a:ext cx="9143999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3060541"/>
                <a:gridCol w="1173103"/>
                <a:gridCol w="2319556"/>
                <a:gridCol w="1371599"/>
              </a:tblGrid>
              <a:tr h="711200">
                <a:tc>
                  <a:txBody>
                    <a:bodyPr/>
                    <a:lstStyle/>
                    <a:p>
                      <a:r>
                        <a:rPr lang="en-US" dirty="0" smtClean="0"/>
                        <a:t>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Eligibility Criteria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3759200">
                <a:tc>
                  <a:txBody>
                    <a:bodyPr/>
                    <a:lstStyle/>
                    <a:p>
                      <a:r>
                        <a:rPr lang="en-US" dirty="0" smtClean="0"/>
                        <a:t>MCA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Aspirants who have done Graduation in any discipline(</a:t>
                      </a:r>
                      <a:r>
                        <a:rPr lang="en-US" dirty="0" err="1" smtClean="0"/>
                        <a:t>Science,Commerce,Arts,Engineering</a:t>
                      </a:r>
                      <a:r>
                        <a:rPr lang="en-US" dirty="0" smtClean="0"/>
                        <a:t>) </a:t>
                      </a:r>
                      <a:endParaRPr lang="en-US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Students </a:t>
                      </a:r>
                      <a:r>
                        <a:rPr lang="en-US" dirty="0" smtClean="0"/>
                        <a:t>must have studied mathematics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 10+2 or any one year at graduation level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Students need to write an entrance exam as to get admission into the MCA course.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75,000INR to 90,000 INR  in Govt. aided Institute</a:t>
                      </a:r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 INR -8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 INR in privately owned</a:t>
                      </a:r>
                      <a:r>
                        <a:rPr lang="en-US" baseline="0" dirty="0" smtClean="0"/>
                        <a:t> universities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years</a:t>
                      </a:r>
                      <a:endParaRPr lang="en-US" dirty="0"/>
                    </a:p>
                  </a:txBody>
                  <a:tcPr/>
                </a:tc>
              </a:tr>
              <a:tr h="2235200">
                <a:tc>
                  <a:txBody>
                    <a:bodyPr/>
                    <a:lstStyle/>
                    <a:p>
                      <a:r>
                        <a:rPr lang="en-US" dirty="0" smtClean="0"/>
                        <a:t>M.Sc 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Candidate must have Bachelor’s degree in computer science / BCA/ B.Sc(IT) or equivalent from any recognized institute with 50% of marks or above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20,000 INR to 50,000 INR in Govt. aided Institute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 INR -3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 INR in privately owned</a:t>
                      </a:r>
                      <a:r>
                        <a:rPr lang="en-US" baseline="0" dirty="0" smtClean="0"/>
                        <a:t> universities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years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8337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431641083"/>
              </p:ext>
            </p:extLst>
          </p:nvPr>
        </p:nvGraphicFramePr>
        <p:xfrm>
          <a:off x="228600" y="76200"/>
          <a:ext cx="8610600" cy="682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847"/>
                <a:gridCol w="1546393"/>
                <a:gridCol w="1722120"/>
                <a:gridCol w="1722120"/>
                <a:gridCol w="1722120"/>
              </a:tblGrid>
              <a:tr h="792480">
                <a:tc>
                  <a:txBody>
                    <a:bodyPr/>
                    <a:lstStyle/>
                    <a:p>
                      <a:r>
                        <a:rPr lang="en-US" dirty="0" smtClean="0"/>
                        <a:t>Courses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Eligibility Criteria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M.Sc 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Candidate must have Bachelor’s degree in computer science /B.Sc(IT)/BE/BCA/B.Sc(Electronics)</a:t>
                      </a:r>
                      <a:r>
                        <a:rPr lang="en-US" baseline="0" dirty="0" smtClean="0"/>
                        <a:t> with 45% to 50 % of marks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Lakh INR to 5</a:t>
                      </a:r>
                      <a:r>
                        <a:rPr lang="en-US" baseline="0" dirty="0" smtClean="0"/>
                        <a:t> Lakh INR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years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MBA(IT)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Graduation in any discipline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Degree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 INR to 20 </a:t>
                      </a:r>
                      <a:r>
                        <a:rPr lang="en-US" dirty="0" err="1" smtClean="0"/>
                        <a:t>Lakh</a:t>
                      </a:r>
                      <a:r>
                        <a:rPr lang="en-US" dirty="0" smtClean="0"/>
                        <a:t> INR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years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PGDCA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Graduation in any discipline</a:t>
                      </a:r>
                      <a:r>
                        <a:rPr lang="en-US" baseline="0" dirty="0" smtClean="0"/>
                        <a:t> with 50% marks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Diploma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15000 INR to 50000 INR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year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</TotalTime>
  <Words>2827</Words>
  <Application>Microsoft Office PowerPoint</Application>
  <PresentationFormat>On-screen Show (4:3)</PresentationFormat>
  <Paragraphs>710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Oriel</vt:lpstr>
      <vt:lpstr>Career Opportunities For Computer Graduates</vt:lpstr>
      <vt:lpstr>Slide 2</vt:lpstr>
      <vt:lpstr>Higher Studies Guide</vt:lpstr>
      <vt:lpstr>Slide 4</vt:lpstr>
      <vt:lpstr>Courses after BCA, B.Sc (CS), B.sc(CAV) </vt:lpstr>
      <vt:lpstr>Other courses</vt:lpstr>
      <vt:lpstr>Courses Details</vt:lpstr>
      <vt:lpstr>Slide 8</vt:lpstr>
      <vt:lpstr>Slide 9</vt:lpstr>
      <vt:lpstr>Slide 10</vt:lpstr>
      <vt:lpstr>Slide 11</vt:lpstr>
      <vt:lpstr> Admission Criteria for various courses</vt:lpstr>
      <vt:lpstr>MCA</vt:lpstr>
      <vt:lpstr>Slide 14</vt:lpstr>
      <vt:lpstr>M.Sc (Computer Science)</vt:lpstr>
      <vt:lpstr>M.Sc (Information Technology)</vt:lpstr>
      <vt:lpstr>M.B.A (Information Technology)</vt:lpstr>
      <vt:lpstr>Postgraduate Diploma In Computer Application)</vt:lpstr>
      <vt:lpstr>Slide 19</vt:lpstr>
      <vt:lpstr>Slide 20</vt:lpstr>
      <vt:lpstr>Top Colleges for Higher Studies(Computer Sc) in INDIA</vt:lpstr>
      <vt:lpstr>Top 10 Colleges for MCA , MSc CS, MSc IT in INDIA</vt:lpstr>
      <vt:lpstr>Slide 23</vt:lpstr>
      <vt:lpstr>Institutes providing MIM Course</vt:lpstr>
      <vt:lpstr>College offering MCM</vt:lpstr>
      <vt:lpstr>Slide 26</vt:lpstr>
      <vt:lpstr>Top B-Schools North zone, MBA-IT</vt:lpstr>
      <vt:lpstr>Top B-Schools West zone, MBA-IT</vt:lpstr>
      <vt:lpstr>Top B-Schools South zone, MBA-IT</vt:lpstr>
      <vt:lpstr>Top B-Schools East zone, MBA-IT</vt:lpstr>
      <vt:lpstr>Career opportunities After Masters in Computer</vt:lpstr>
      <vt:lpstr>Slide 32</vt:lpstr>
      <vt:lpstr>Slide 33</vt:lpstr>
      <vt:lpstr>Trend of Opting Higher Education in Computers as compared to Other streams</vt:lpstr>
      <vt:lpstr>Higher Education Statistics In India </vt:lpstr>
      <vt:lpstr>Jobs Opportunities After Computer Graduation</vt:lpstr>
      <vt:lpstr>Slide 37</vt:lpstr>
      <vt:lpstr>Slide 38</vt:lpstr>
      <vt:lpstr>Job in Government Sector</vt:lpstr>
      <vt:lpstr>Slide 40</vt:lpstr>
      <vt:lpstr>Job in Private Sector  </vt:lpstr>
      <vt:lpstr>Slide 42</vt:lpstr>
      <vt:lpstr>Slide 43</vt:lpstr>
      <vt:lpstr>Some of the popular job fields are listed below</vt:lpstr>
      <vt:lpstr>Jobs Details</vt:lpstr>
      <vt:lpstr>Slide 46</vt:lpstr>
      <vt:lpstr>Create your own Software Company</vt:lpstr>
      <vt:lpstr>Steps to create your software company</vt:lpstr>
      <vt:lpstr>Slide 49</vt:lpstr>
      <vt:lpstr>Student of S.D College Placed In Different Companies After Graduation</vt:lpstr>
      <vt:lpstr>Slide 51</vt:lpstr>
      <vt:lpstr>Student of S.D College who opted for Higher studies </vt:lpstr>
      <vt:lpstr>Slide 53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Studies Guide</dc:title>
  <dc:creator>Sant Ram</dc:creator>
  <cp:lastModifiedBy>student</cp:lastModifiedBy>
  <cp:revision>401</cp:revision>
  <dcterms:created xsi:type="dcterms:W3CDTF">2016-07-29T08:54:05Z</dcterms:created>
  <dcterms:modified xsi:type="dcterms:W3CDTF">2016-08-20T04:59:24Z</dcterms:modified>
</cp:coreProperties>
</file>