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4"/>
  </p:notesMasterIdLst>
  <p:sldIdLst>
    <p:sldId id="256" r:id="rId2"/>
    <p:sldId id="258" r:id="rId3"/>
    <p:sldId id="286" r:id="rId4"/>
    <p:sldId id="257" r:id="rId5"/>
    <p:sldId id="293" r:id="rId6"/>
    <p:sldId id="259" r:id="rId7"/>
    <p:sldId id="261" r:id="rId8"/>
    <p:sldId id="269" r:id="rId9"/>
    <p:sldId id="262" r:id="rId10"/>
    <p:sldId id="263" r:id="rId11"/>
    <p:sldId id="264" r:id="rId12"/>
    <p:sldId id="265" r:id="rId13"/>
    <p:sldId id="270" r:id="rId14"/>
    <p:sldId id="266" r:id="rId15"/>
    <p:sldId id="285" r:id="rId16"/>
    <p:sldId id="267" r:id="rId17"/>
    <p:sldId id="268" r:id="rId18"/>
    <p:sldId id="294" r:id="rId19"/>
    <p:sldId id="271" r:id="rId20"/>
    <p:sldId id="297" r:id="rId21"/>
    <p:sldId id="290" r:id="rId22"/>
    <p:sldId id="292" r:id="rId23"/>
    <p:sldId id="298" r:id="rId24"/>
    <p:sldId id="272" r:id="rId25"/>
    <p:sldId id="287" r:id="rId26"/>
    <p:sldId id="295" r:id="rId27"/>
    <p:sldId id="299" r:id="rId28"/>
    <p:sldId id="288" r:id="rId29"/>
    <p:sldId id="296" r:id="rId30"/>
    <p:sldId id="300" r:id="rId31"/>
    <p:sldId id="291" r:id="rId32"/>
    <p:sldId id="273" r:id="rId33"/>
    <p:sldId id="274" r:id="rId34"/>
    <p:sldId id="275" r:id="rId35"/>
    <p:sldId id="284" r:id="rId36"/>
    <p:sldId id="289" r:id="rId37"/>
    <p:sldId id="282" r:id="rId38"/>
    <p:sldId id="276" r:id="rId39"/>
    <p:sldId id="279" r:id="rId40"/>
    <p:sldId id="280" r:id="rId41"/>
    <p:sldId id="281" r:id="rId42"/>
    <p:sldId id="27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41" autoAdjust="0"/>
    <p:restoredTop sz="94660"/>
  </p:normalViewPr>
  <p:slideViewPr>
    <p:cSldViewPr>
      <p:cViewPr>
        <p:scale>
          <a:sx n="75" d="100"/>
          <a:sy n="75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13CE1-51EE-4287-A7C3-7051B735574A}" type="datetimeFigureOut">
              <a:rPr lang="en-US" smtClean="0"/>
              <a:pPr/>
              <a:t>8/13/2016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D31E1-C7B7-4360-92D1-32305603D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D31E1-C7B7-4360-92D1-32305603DE8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4EBB-C3CD-44C1-A976-4892EBB34A89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A51E-54B9-41CC-89BE-330FF4830490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B8F6-4ED5-43D2-BF1A-8F9E63F69D00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5000-5645-487A-A3A4-86C4E02DD52A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B72F-94D1-4D01-BEEE-8F1EC1FBB249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7107-3230-46C8-8E95-F130731ACE14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BACF-6CE6-486C-9EE3-CFEA91A148B4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3E58-12A0-4754-A24D-31826BF79F23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1A2D-C853-4090-B955-7F1F140287AF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C7E7-BF2F-40FF-964D-9EC0F4A833DE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235-AD89-4CC9-90CD-B149B44282F8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0DC63-C1A9-41DC-8067-B0E66058AD38}" type="datetime1">
              <a:rPr lang="en-US" smtClean="0"/>
              <a:pPr/>
              <a:t>8/13/2016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8A561A-5D9B-497F-B98B-B9B83BF4DB7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mcaat2014.com/OnlineForm/Declaration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tmesra.ac.i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Career options and jobs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after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B.SC(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IT,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C.Sc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&amp;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Electronics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8077200" cy="2209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				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		Prof.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Harleen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Kaur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		Dept. of Elec. &amp; IT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JNU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(Jawaharlal Nehru University)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Eligibility</a:t>
            </a:r>
            <a:r>
              <a:rPr lang="en-US" dirty="0" smtClean="0"/>
              <a:t>: </a:t>
            </a:r>
          </a:p>
          <a:p>
            <a:r>
              <a:rPr lang="en-US" dirty="0" smtClean="0"/>
              <a:t>Bachelor’s degree of minimum 3 years from a reputed Institute with at least 55% aggregate marks.</a:t>
            </a:r>
          </a:p>
          <a:p>
            <a:r>
              <a:rPr lang="en-US" b="1" dirty="0" smtClean="0"/>
              <a:t>Important Dates:</a:t>
            </a:r>
          </a:p>
          <a:p>
            <a:pPr lvl="1"/>
            <a:r>
              <a:rPr lang="en-US" dirty="0" smtClean="0"/>
              <a:t>Application Deadline: 26</a:t>
            </a:r>
            <a:r>
              <a:rPr lang="en-US" baseline="30000" dirty="0" smtClean="0"/>
              <a:t>th</a:t>
            </a:r>
            <a:r>
              <a:rPr lang="en-US" dirty="0" smtClean="0"/>
              <a:t> March</a:t>
            </a:r>
            <a:endParaRPr lang="en-US" sz="2000" dirty="0" smtClean="0"/>
          </a:p>
          <a:p>
            <a:pPr lvl="1"/>
            <a:r>
              <a:rPr lang="en-US" dirty="0" smtClean="0"/>
              <a:t>Exam Date: 17</a:t>
            </a:r>
            <a:r>
              <a:rPr lang="en-US" baseline="30000" dirty="0" smtClean="0"/>
              <a:t>th</a:t>
            </a:r>
            <a:r>
              <a:rPr lang="en-US" dirty="0" smtClean="0"/>
              <a:t> of May</a:t>
            </a:r>
            <a:endParaRPr lang="en-US" sz="2000" dirty="0" smtClean="0"/>
          </a:p>
          <a:p>
            <a:r>
              <a:rPr lang="en-US" b="1" dirty="0" smtClean="0"/>
              <a:t>Test Pattern:</a:t>
            </a:r>
          </a:p>
          <a:p>
            <a:pPr lvl="2"/>
            <a:r>
              <a:rPr lang="en-US" sz="2400" dirty="0" smtClean="0"/>
              <a:t>10+2/graduate level </a:t>
            </a:r>
            <a:r>
              <a:rPr lang="en-US" sz="2400" dirty="0" err="1" smtClean="0"/>
              <a:t>maths</a:t>
            </a:r>
            <a:endParaRPr lang="en-US" sz="2000" dirty="0" smtClean="0"/>
          </a:p>
          <a:p>
            <a:pPr lvl="2"/>
            <a:r>
              <a:rPr lang="en-US" sz="2400" dirty="0" smtClean="0"/>
              <a:t>Graduate level computer science</a:t>
            </a:r>
            <a:endParaRPr lang="en-US" sz="2000" dirty="0" smtClean="0"/>
          </a:p>
          <a:p>
            <a:pPr lvl="2"/>
            <a:r>
              <a:rPr lang="en-US" sz="2400" dirty="0" smtClean="0"/>
              <a:t>General aptitude</a:t>
            </a:r>
            <a:endParaRPr lang="en-US" sz="2000" dirty="0" smtClean="0"/>
          </a:p>
          <a:p>
            <a:pPr lvl="2"/>
            <a:r>
              <a:rPr lang="en-US" sz="2400" dirty="0" smtClean="0"/>
              <a:t>Shortlisted candidates will be called for the interview.</a:t>
            </a:r>
            <a:endParaRPr lang="en-US" sz="20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b="1" dirty="0" smtClean="0"/>
              <a:t>Website</a:t>
            </a:r>
            <a:r>
              <a:rPr lang="en-US" dirty="0" smtClean="0"/>
              <a:t>: www.jnu.ac.in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MHT CET MCA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(Maharashtra Common Entrance Test 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85000"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Conducting Authority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Directorate of Technical Education (DTE)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 Level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State Level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Important dates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Online application starts from: first week of February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Last date of submission: March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Exam date: Last week of March.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Eligibility Criteria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Age limit: 21 to 25 Years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Passed Bachelor Degree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Scored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atleast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50% aggregate marks or equivalent CGPA (45% in case of SC/ST/OBC) from recognized university.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Must have studied Mathematics in 10+2 or in graduation</a:t>
            </a:r>
          </a:p>
          <a:p>
            <a:pPr lvl="2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Final year appearing students can also apply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 Pattern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General aptitude and computer  concept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to apply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www.dtemaharashtra.gov.in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RMCAAT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(Rajasthan Master of Computer Applications Admission Test)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Govt. and private top most professional institutes in Rajasthan</a:t>
            </a:r>
          </a:p>
          <a:p>
            <a:r>
              <a:rPr lang="en-US" dirty="0" smtClean="0"/>
              <a:t>Important Dates:</a:t>
            </a:r>
          </a:p>
          <a:p>
            <a:pPr lvl="1"/>
            <a:r>
              <a:rPr lang="en-US" dirty="0" smtClean="0"/>
              <a:t>Online Filing: 19-28</a:t>
            </a:r>
            <a:r>
              <a:rPr lang="en-US" baseline="30000" dirty="0" smtClean="0"/>
              <a:t>th</a:t>
            </a:r>
            <a:r>
              <a:rPr lang="en-US" dirty="0" smtClean="0"/>
              <a:t> of March</a:t>
            </a:r>
          </a:p>
          <a:p>
            <a:pPr lvl="1"/>
            <a:r>
              <a:rPr lang="en-US" dirty="0" smtClean="0"/>
              <a:t>Exam Date: May/ June</a:t>
            </a:r>
          </a:p>
          <a:p>
            <a:r>
              <a:rPr lang="en-US" dirty="0" smtClean="0"/>
              <a:t>Eligibility: </a:t>
            </a:r>
          </a:p>
          <a:p>
            <a:pPr lvl="1"/>
            <a:r>
              <a:rPr lang="en-US" dirty="0" smtClean="0"/>
              <a:t>Scored </a:t>
            </a:r>
            <a:r>
              <a:rPr lang="en-US" dirty="0" err="1" smtClean="0"/>
              <a:t>atleast</a:t>
            </a:r>
            <a:r>
              <a:rPr lang="en-US" dirty="0" smtClean="0"/>
              <a:t> 50% aggregate marks or equivalent CGPA (45% in case of SC/ST/OBC) from recognized university.</a:t>
            </a:r>
          </a:p>
          <a:p>
            <a:pPr lvl="1"/>
            <a:r>
              <a:rPr lang="en-US" dirty="0" smtClean="0"/>
              <a:t>Candidates should have a Rajasthan Domicile</a:t>
            </a:r>
          </a:p>
          <a:p>
            <a:pPr lvl="1"/>
            <a:r>
              <a:rPr lang="en-US" dirty="0" smtClean="0"/>
              <a:t>Must have </a:t>
            </a:r>
            <a:r>
              <a:rPr lang="en-US" dirty="0" err="1" smtClean="0"/>
              <a:t>maths</a:t>
            </a:r>
            <a:r>
              <a:rPr lang="en-US" dirty="0" smtClean="0"/>
              <a:t> in 10+2 or graduation.</a:t>
            </a:r>
          </a:p>
          <a:p>
            <a:r>
              <a:rPr lang="en-US" dirty="0" smtClean="0"/>
              <a:t>Syllabus: Computer, mathematical ability, reasoning and aptitude</a:t>
            </a:r>
          </a:p>
          <a:p>
            <a:r>
              <a:rPr lang="en-US" dirty="0" smtClean="0"/>
              <a:t>Website: </a:t>
            </a:r>
            <a:r>
              <a:rPr lang="en-US" u="sng" dirty="0" smtClean="0">
                <a:hlinkClick r:id="rId2"/>
              </a:rPr>
              <a:t>http://www.rmcaat2014.com/OnlineForm/Declaration.php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3431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WB-JECA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(West Bengal Joint Entrance Exam)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Eligibility: Bachelor’s degree with </a:t>
            </a:r>
            <a:r>
              <a:rPr lang="en-US" dirty="0" err="1" smtClean="0"/>
              <a:t>Maths</a:t>
            </a:r>
            <a:r>
              <a:rPr lang="en-US" dirty="0" smtClean="0"/>
              <a:t>/Statistics as a subject</a:t>
            </a:r>
          </a:p>
          <a:p>
            <a:r>
              <a:rPr lang="en-US" dirty="0" smtClean="0"/>
              <a:t>Important Dates:</a:t>
            </a:r>
          </a:p>
          <a:p>
            <a:pPr lvl="1"/>
            <a:r>
              <a:rPr lang="en-US" dirty="0" smtClean="0"/>
              <a:t>Application Deadline: 25</a:t>
            </a:r>
            <a:r>
              <a:rPr lang="en-US" baseline="30000" dirty="0" smtClean="0"/>
              <a:t>th</a:t>
            </a:r>
            <a:r>
              <a:rPr lang="en-US" dirty="0" smtClean="0"/>
              <a:t> of Jan</a:t>
            </a:r>
          </a:p>
          <a:p>
            <a:pPr lvl="1"/>
            <a:r>
              <a:rPr lang="en-US" dirty="0" smtClean="0"/>
              <a:t>Exam Date: 20</a:t>
            </a:r>
            <a:r>
              <a:rPr lang="en-US" baseline="30000" dirty="0" smtClean="0"/>
              <a:t>th</a:t>
            </a:r>
            <a:r>
              <a:rPr lang="en-US" dirty="0" smtClean="0"/>
              <a:t> of April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Test Pattern: Aptitude Test and Mathematics</a:t>
            </a:r>
          </a:p>
          <a:p>
            <a:r>
              <a:rPr lang="en-US" dirty="0" smtClean="0"/>
              <a:t>Website: http://www.wbjeeb.in/jeca.html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BIT MCA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Eligibility: 60% in throughout i.e. 10+2+3</a:t>
            </a:r>
          </a:p>
          <a:p>
            <a:r>
              <a:rPr lang="en-US" dirty="0" smtClean="0"/>
              <a:t>Important Dates: </a:t>
            </a:r>
          </a:p>
          <a:p>
            <a:pPr lvl="1"/>
            <a:r>
              <a:rPr lang="en-US" dirty="0" smtClean="0"/>
              <a:t>Deadline: 25</a:t>
            </a:r>
            <a:r>
              <a:rPr lang="en-US" baseline="30000" dirty="0" smtClean="0"/>
              <a:t>th</a:t>
            </a:r>
            <a:r>
              <a:rPr lang="en-US" dirty="0" smtClean="0"/>
              <a:t> of April</a:t>
            </a:r>
          </a:p>
          <a:p>
            <a:pPr lvl="1"/>
            <a:r>
              <a:rPr lang="en-US" dirty="0" smtClean="0"/>
              <a:t>Exam Date: 31</a:t>
            </a:r>
            <a:r>
              <a:rPr lang="en-US" baseline="30000" dirty="0" smtClean="0"/>
              <a:t>st</a:t>
            </a:r>
            <a:r>
              <a:rPr lang="en-US" dirty="0" smtClean="0"/>
              <a:t> May	</a:t>
            </a:r>
          </a:p>
          <a:p>
            <a:r>
              <a:rPr lang="en-US" dirty="0" smtClean="0"/>
              <a:t>Test Pattern: </a:t>
            </a:r>
            <a:r>
              <a:rPr lang="en-US" dirty="0" err="1" smtClean="0"/>
              <a:t>Maths</a:t>
            </a:r>
            <a:r>
              <a:rPr lang="en-US" dirty="0" smtClean="0"/>
              <a:t>, Reasoning and Computer awareness.</a:t>
            </a:r>
          </a:p>
          <a:p>
            <a:r>
              <a:rPr lang="en-US" dirty="0" smtClean="0"/>
              <a:t>Website: http://www.</a:t>
            </a:r>
            <a:r>
              <a:rPr lang="en-US" u="sng" dirty="0" smtClean="0">
                <a:hlinkClick r:id="rId2"/>
              </a:rPr>
              <a:t> www.bitmesra.ac.in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 CET (Punjab University)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Deadlines: </a:t>
            </a:r>
          </a:p>
          <a:p>
            <a:r>
              <a:rPr lang="en-US" dirty="0" smtClean="0"/>
              <a:t>Important Dates:</a:t>
            </a:r>
          </a:p>
          <a:p>
            <a:pPr lvl="1"/>
            <a:r>
              <a:rPr lang="en-US" dirty="0" smtClean="0"/>
              <a:t>Availability of application forms: March</a:t>
            </a:r>
          </a:p>
          <a:p>
            <a:pPr lvl="1"/>
            <a:r>
              <a:rPr lang="en-US" dirty="0" smtClean="0"/>
              <a:t>Online Submission: May</a:t>
            </a:r>
          </a:p>
          <a:p>
            <a:pPr lvl="1"/>
            <a:r>
              <a:rPr lang="en-US" dirty="0" smtClean="0"/>
              <a:t>Exam Date:  June</a:t>
            </a:r>
          </a:p>
          <a:p>
            <a:r>
              <a:rPr lang="en-US" dirty="0" smtClean="0"/>
              <a:t>No. of seats: 34 (General including reserved)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Eligibility: Bachelor degree in Science with </a:t>
            </a:r>
            <a:r>
              <a:rPr lang="en-US" dirty="0" err="1" smtClean="0"/>
              <a:t>Maths</a:t>
            </a:r>
            <a:r>
              <a:rPr lang="en-US" dirty="0" smtClean="0"/>
              <a:t> at 10+2 Level</a:t>
            </a:r>
          </a:p>
          <a:p>
            <a:r>
              <a:rPr lang="en-US" dirty="0" smtClean="0"/>
              <a:t>Important Dates:</a:t>
            </a:r>
          </a:p>
          <a:p>
            <a:pPr lvl="1"/>
            <a:r>
              <a:rPr lang="en-US" dirty="0" smtClean="0"/>
              <a:t>Deadline: 9</a:t>
            </a:r>
            <a:r>
              <a:rPr lang="en-US" baseline="30000" dirty="0" smtClean="0"/>
              <a:t>th</a:t>
            </a:r>
            <a:r>
              <a:rPr lang="en-US" dirty="0" smtClean="0"/>
              <a:t> or</a:t>
            </a:r>
          </a:p>
          <a:p>
            <a:r>
              <a:rPr lang="en-US" dirty="0" smtClean="0"/>
              <a:t>Test Pattern: Mathematics, General aptitude, English </a:t>
            </a:r>
            <a:r>
              <a:rPr lang="en-US" dirty="0" err="1" smtClean="0"/>
              <a:t>lang</a:t>
            </a:r>
            <a:r>
              <a:rPr lang="en-US" dirty="0" smtClean="0"/>
              <a:t>, selection is based on personal interview and score of entrance.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Website: http://www. unipune.ac.in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Indraprastha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Eligibility: </a:t>
            </a:r>
          </a:p>
          <a:p>
            <a:pPr lvl="1"/>
            <a:r>
              <a:rPr lang="en-US" dirty="0" smtClean="0"/>
              <a:t>60% Marks throughout</a:t>
            </a:r>
          </a:p>
          <a:p>
            <a:pPr lvl="1"/>
            <a:r>
              <a:rPr lang="en-US" dirty="0" smtClean="0"/>
              <a:t>Graduation in Science or BCA</a:t>
            </a:r>
          </a:p>
          <a:p>
            <a:r>
              <a:rPr lang="en-US" dirty="0" smtClean="0"/>
              <a:t>Important Dates:</a:t>
            </a:r>
          </a:p>
          <a:p>
            <a:pPr lvl="1"/>
            <a:r>
              <a:rPr lang="en-US" dirty="0" smtClean="0"/>
              <a:t>Deadline: 10</a:t>
            </a:r>
            <a:r>
              <a:rPr lang="en-US" baseline="30000" dirty="0" smtClean="0"/>
              <a:t>th</a:t>
            </a:r>
            <a:r>
              <a:rPr lang="en-US" dirty="0" smtClean="0"/>
              <a:t> of April</a:t>
            </a:r>
          </a:p>
          <a:p>
            <a:pPr lvl="1"/>
            <a:r>
              <a:rPr lang="en-US" dirty="0" smtClean="0"/>
              <a:t>Exam date: 27</a:t>
            </a:r>
            <a:r>
              <a:rPr lang="en-US" baseline="30000" dirty="0" smtClean="0"/>
              <a:t>th</a:t>
            </a:r>
            <a:r>
              <a:rPr lang="en-US" dirty="0" smtClean="0"/>
              <a:t> of April</a:t>
            </a:r>
          </a:p>
          <a:p>
            <a:r>
              <a:rPr lang="en-US" dirty="0" smtClean="0"/>
              <a:t>Test Pattern:</a:t>
            </a:r>
          </a:p>
          <a:p>
            <a:pPr lvl="1"/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English Lang &amp; comprehension</a:t>
            </a:r>
          </a:p>
          <a:p>
            <a:pPr lvl="1"/>
            <a:r>
              <a:rPr lang="en-US" dirty="0" smtClean="0"/>
              <a:t>Computer  awareness</a:t>
            </a:r>
          </a:p>
          <a:p>
            <a:pPr lvl="1"/>
            <a:r>
              <a:rPr lang="en-US" dirty="0" smtClean="0"/>
              <a:t>Logical and analytical 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Kurukshetra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University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Eligibility:</a:t>
            </a:r>
          </a:p>
          <a:p>
            <a:pPr lvl="1"/>
            <a:r>
              <a:rPr lang="en-IN" dirty="0" smtClean="0"/>
              <a:t>Bachelor degree in any discipline from a recognized institution with </a:t>
            </a:r>
            <a:r>
              <a:rPr lang="en-IN" dirty="0" err="1" smtClean="0"/>
              <a:t>atleast</a:t>
            </a:r>
            <a:r>
              <a:rPr lang="en-IN" dirty="0" smtClean="0"/>
              <a:t> one paper of Mathematics at 10+2 Level securing </a:t>
            </a:r>
            <a:r>
              <a:rPr lang="en-IN" dirty="0" err="1" smtClean="0"/>
              <a:t>atleast</a:t>
            </a:r>
            <a:r>
              <a:rPr lang="en-IN" dirty="0" smtClean="0"/>
              <a:t> 55% marks in aggregate.</a:t>
            </a:r>
          </a:p>
          <a:p>
            <a:r>
              <a:rPr lang="en-IN" dirty="0" smtClean="0"/>
              <a:t>Tentative Month: June</a:t>
            </a:r>
          </a:p>
          <a:p>
            <a:r>
              <a:rPr lang="en-IN" dirty="0" smtClean="0"/>
              <a:t>No. of seats: 100</a:t>
            </a:r>
          </a:p>
          <a:p>
            <a:r>
              <a:rPr lang="en-IN" dirty="0" smtClean="0"/>
              <a:t>Test Pattern:</a:t>
            </a:r>
          </a:p>
          <a:p>
            <a:pPr lvl="1"/>
            <a:r>
              <a:rPr lang="en-IN" dirty="0" smtClean="0"/>
              <a:t>Mathematical, logical and analytical ability</a:t>
            </a:r>
          </a:p>
          <a:p>
            <a:pPr lvl="1"/>
            <a:r>
              <a:rPr lang="en-IN" dirty="0" smtClean="0"/>
              <a:t>English Comprehension</a:t>
            </a:r>
          </a:p>
          <a:p>
            <a:r>
              <a:rPr lang="en-IN" dirty="0" smtClean="0"/>
              <a:t>Website: www.kukinfo.com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MBA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(Master of Business Applications)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Eligibility: Graduation in any discipline</a:t>
            </a:r>
          </a:p>
          <a:p>
            <a:r>
              <a:rPr lang="en-US" dirty="0" smtClean="0"/>
              <a:t>Duration: 2Years</a:t>
            </a:r>
          </a:p>
          <a:p>
            <a:r>
              <a:rPr lang="en-US" dirty="0" smtClean="0"/>
              <a:t>Future Prospects: </a:t>
            </a:r>
          </a:p>
          <a:p>
            <a:pPr lvl="1"/>
            <a:r>
              <a:rPr lang="en-US" dirty="0" smtClean="0"/>
              <a:t>Project Manager ( Rs 5-6 </a:t>
            </a:r>
            <a:r>
              <a:rPr lang="en-US" dirty="0" err="1" smtClean="0"/>
              <a:t>Lakhs</a:t>
            </a:r>
            <a:r>
              <a:rPr lang="en-US" dirty="0" smtClean="0"/>
              <a:t> per year and experience of 2 Years can even get you Rs. 7-8 </a:t>
            </a:r>
            <a:r>
              <a:rPr lang="en-US" dirty="0" err="1" smtClean="0"/>
              <a:t>Lakhs</a:t>
            </a:r>
            <a:r>
              <a:rPr lang="en-US" dirty="0" smtClean="0"/>
              <a:t> per year)</a:t>
            </a:r>
          </a:p>
          <a:p>
            <a:pPr lvl="1"/>
            <a:r>
              <a:rPr lang="en-US" dirty="0" smtClean="0"/>
              <a:t>If your intention is not to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err="1" smtClean="0"/>
              <a:t>softwares</a:t>
            </a:r>
            <a:r>
              <a:rPr lang="en-US" dirty="0" smtClean="0"/>
              <a:t> but to be a part of management, this degree would help you fulfill this dream.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0"/>
            <a:ext cx="8229600" cy="57912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Higher Education 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or 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Jobs in IT Sector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429000"/>
            <a:ext cx="26802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2362200"/>
          </a:xfrm>
        </p:spPr>
        <p:txBody>
          <a:bodyPr>
            <a:noAutofit/>
          </a:bodyPr>
          <a:lstStyle/>
          <a:p>
            <a:pPr algn="ctr"/>
            <a:r>
              <a:rPr lang="en-IN" sz="6000" b="1" dirty="0" smtClean="0">
                <a:latin typeface="Times New Roman" pitchFamily="18" charset="0"/>
                <a:cs typeface="Times New Roman" pitchFamily="18" charset="0"/>
              </a:rPr>
              <a:t>MBA</a:t>
            </a:r>
            <a:br>
              <a:rPr lang="en-IN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6000" b="1" dirty="0" smtClean="0">
                <a:latin typeface="Times New Roman" pitchFamily="18" charset="0"/>
                <a:cs typeface="Times New Roman" pitchFamily="18" charset="0"/>
              </a:rPr>
              <a:t>(Master of Business Administration)</a:t>
            </a:r>
            <a:endParaRPr lang="en-IN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03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to get in MBA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143001"/>
          <a:ext cx="8458200" cy="5410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1539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AIMA – MAT (Management Aptitude Test)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</a:t>
                      </a:r>
                      <a:r>
                        <a:rPr lang="en-US" baseline="0" dirty="0" smtClean="0"/>
                        <a:t>  August</a:t>
                      </a:r>
                    </a:p>
                    <a:p>
                      <a:r>
                        <a:rPr lang="en-US" baseline="0" dirty="0" smtClean="0"/>
                        <a:t>Exam Date: September</a:t>
                      </a:r>
                    </a:p>
                    <a:p>
                      <a:r>
                        <a:rPr lang="en-US" baseline="0" dirty="0" smtClean="0"/>
                        <a:t>Website:  http://www.aima-ind.org</a:t>
                      </a:r>
                      <a:endParaRPr lang="en-US" dirty="0"/>
                    </a:p>
                  </a:txBody>
                  <a:tcPr/>
                </a:tc>
              </a:tr>
              <a:tr h="1184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ATMA – AIMS Test for Management Admissions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July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August</a:t>
                      </a:r>
                    </a:p>
                    <a:p>
                      <a:r>
                        <a:rPr lang="en-US" baseline="0" dirty="0" smtClean="0"/>
                        <a:t>Website: www.atma-aims.org</a:t>
                      </a:r>
                      <a:endParaRPr lang="en-US" dirty="0"/>
                    </a:p>
                  </a:txBody>
                  <a:tcPr/>
                </a:tc>
              </a:tr>
              <a:tr h="1343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CAT – Common Admission Test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September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December</a:t>
                      </a:r>
                    </a:p>
                    <a:p>
                      <a:r>
                        <a:rPr lang="en-US" baseline="0" dirty="0" smtClean="0"/>
                        <a:t>Website: www.iimcat.ac.in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343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IBSAT – IBS Aptitude Test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November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December</a:t>
                      </a:r>
                    </a:p>
                    <a:p>
                      <a:r>
                        <a:rPr lang="en-US" baseline="0" dirty="0" smtClean="0"/>
                        <a:t>Website: www.ibsat.org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to get in MBA cont…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1256376"/>
          <a:ext cx="8305800" cy="538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1108130">
                <a:tc>
                  <a:txBody>
                    <a:bodyPr/>
                    <a:lstStyle/>
                    <a:p>
                      <a:r>
                        <a:rPr lang="en-US" dirty="0" smtClean="0"/>
                        <a:t>IIFT (Indian Institute</a:t>
                      </a:r>
                      <a:r>
                        <a:rPr lang="en-US" baseline="0" dirty="0" smtClean="0"/>
                        <a:t> of Foreign Trade)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 July - September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Nov</a:t>
                      </a:r>
                    </a:p>
                    <a:p>
                      <a:r>
                        <a:rPr lang="en-US" baseline="0" dirty="0" smtClean="0"/>
                        <a:t>Website: www.iift.edu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08130">
                <a:tc>
                  <a:txBody>
                    <a:bodyPr/>
                    <a:lstStyle/>
                    <a:p>
                      <a:r>
                        <a:rPr lang="en-US" dirty="0" smtClean="0"/>
                        <a:t>MAH – MBA/ MMS CET (Maharashtra MBA Common Entrance Test)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February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March</a:t>
                      </a:r>
                    </a:p>
                    <a:p>
                      <a:r>
                        <a:rPr lang="en-US" baseline="0" dirty="0" smtClean="0"/>
                        <a:t>Website: www.dte.org.in/mba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08130">
                <a:tc>
                  <a:txBody>
                    <a:bodyPr/>
                    <a:lstStyle/>
                    <a:p>
                      <a:r>
                        <a:rPr lang="en-US" dirty="0" smtClean="0"/>
                        <a:t>NMAT by GMAC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Deadline: July</a:t>
                      </a:r>
                    </a:p>
                    <a:p>
                      <a:r>
                        <a:rPr lang="en-US" dirty="0" smtClean="0"/>
                        <a:t>Exam</a:t>
                      </a:r>
                      <a:r>
                        <a:rPr lang="en-US" baseline="0" dirty="0" smtClean="0"/>
                        <a:t> Date: October - December</a:t>
                      </a:r>
                    </a:p>
                    <a:p>
                      <a:r>
                        <a:rPr lang="en-US" baseline="0" dirty="0" smtClean="0"/>
                        <a:t>Website: www.nmat.org.in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10017">
                <a:tc>
                  <a:txBody>
                    <a:bodyPr/>
                    <a:lstStyle/>
                    <a:p>
                      <a:r>
                        <a:rPr lang="en-US" dirty="0" smtClean="0"/>
                        <a:t>SNAP (Symbiosis</a:t>
                      </a:r>
                      <a:r>
                        <a:rPr lang="en-US" baseline="0" dirty="0" smtClean="0"/>
                        <a:t> National Aptitude Test)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Website: www.snaptest.org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10017">
                <a:tc>
                  <a:txBody>
                    <a:bodyPr/>
                    <a:lstStyle/>
                    <a:p>
                      <a:r>
                        <a:rPr lang="en-US" dirty="0" smtClean="0"/>
                        <a:t>XAT (</a:t>
                      </a:r>
                      <a:r>
                        <a:rPr lang="en-US" dirty="0" err="1" smtClean="0"/>
                        <a:t>XlRI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Website: www.xatonline.net.in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58312"/>
          </a:xfrm>
        </p:spPr>
        <p:txBody>
          <a:bodyPr>
            <a:noAutofit/>
          </a:bodyPr>
          <a:lstStyle/>
          <a:p>
            <a:pPr algn="ctr"/>
            <a:r>
              <a:rPr lang="en-IN" sz="8000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8000" b="1" dirty="0" smtClean="0">
                <a:latin typeface="Times New Roman" pitchFamily="18" charset="0"/>
                <a:cs typeface="Times New Roman" pitchFamily="18" charset="0"/>
              </a:rPr>
              <a:t> (IT)</a:t>
            </a:r>
            <a:endParaRPr lang="en-IN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(IT)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(Comp. Sci.)	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Duration: 2 Years</a:t>
            </a:r>
          </a:p>
          <a:p>
            <a:r>
              <a:rPr lang="en-US" dirty="0" smtClean="0"/>
              <a:t>Eligibility: </a:t>
            </a:r>
          </a:p>
          <a:p>
            <a:r>
              <a:rPr lang="en-US" dirty="0" smtClean="0"/>
              <a:t>Future Prospects: </a:t>
            </a:r>
          </a:p>
          <a:p>
            <a:pPr lvl="1"/>
            <a:r>
              <a:rPr lang="en-US" dirty="0" smtClean="0"/>
              <a:t>In IT companies</a:t>
            </a:r>
          </a:p>
          <a:p>
            <a:pPr lvl="1"/>
            <a:r>
              <a:rPr lang="en-US" dirty="0" err="1" smtClean="0"/>
              <a:t>Lecturership</a:t>
            </a:r>
            <a:endParaRPr lang="en-US" dirty="0" smtClean="0"/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And Many more…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List of Colleges for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(IT)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D.A.V. College, Chandigarh, Sec 10</a:t>
            </a:r>
          </a:p>
          <a:p>
            <a:pPr lvl="1"/>
            <a:r>
              <a:rPr lang="en-US" dirty="0" smtClean="0"/>
              <a:t>No. of seats: 40</a:t>
            </a:r>
          </a:p>
          <a:p>
            <a:pPr lvl="1"/>
            <a:r>
              <a:rPr lang="en-US" dirty="0" smtClean="0"/>
              <a:t>Fees: 17650/- per annum</a:t>
            </a:r>
          </a:p>
          <a:p>
            <a:r>
              <a:rPr lang="en-US" dirty="0" smtClean="0"/>
              <a:t>GGDSD College, Chandigarh, Sec 32-c</a:t>
            </a:r>
          </a:p>
          <a:p>
            <a:r>
              <a:rPr lang="en-US" dirty="0" err="1" smtClean="0"/>
              <a:t>Multani</a:t>
            </a:r>
            <a:r>
              <a:rPr lang="en-US" dirty="0" smtClean="0"/>
              <a:t> Mal </a:t>
            </a:r>
            <a:r>
              <a:rPr lang="en-US" dirty="0" err="1" smtClean="0"/>
              <a:t>Modi</a:t>
            </a:r>
            <a:r>
              <a:rPr lang="en-US" dirty="0" smtClean="0"/>
              <a:t> College, Patiala</a:t>
            </a:r>
          </a:p>
          <a:p>
            <a:pPr lvl="1"/>
            <a:r>
              <a:rPr lang="en-US" dirty="0" smtClean="0"/>
              <a:t>Punjabi University, Patiala</a:t>
            </a:r>
          </a:p>
          <a:p>
            <a:r>
              <a:rPr lang="en-US" dirty="0" smtClean="0"/>
              <a:t>Sri Guru </a:t>
            </a:r>
            <a:r>
              <a:rPr lang="en-US" dirty="0" err="1" smtClean="0"/>
              <a:t>Gobind</a:t>
            </a:r>
            <a:r>
              <a:rPr lang="en-US" dirty="0" smtClean="0"/>
              <a:t> Singh College, Chandigarh</a:t>
            </a:r>
          </a:p>
          <a:p>
            <a:pPr lvl="1"/>
            <a:r>
              <a:rPr lang="en-US" dirty="0" err="1" smtClean="0"/>
              <a:t>Panjab</a:t>
            </a:r>
            <a:r>
              <a:rPr lang="en-US" dirty="0" smtClean="0"/>
              <a:t> University</a:t>
            </a:r>
          </a:p>
          <a:p>
            <a:pPr lvl="1"/>
            <a:r>
              <a:rPr lang="en-US" dirty="0" smtClean="0"/>
              <a:t>Fees: INR 40,300</a:t>
            </a:r>
          </a:p>
          <a:p>
            <a:r>
              <a:rPr lang="en-US" dirty="0" smtClean="0"/>
              <a:t>Lovely Professional University</a:t>
            </a:r>
          </a:p>
          <a:p>
            <a:pPr lvl="1"/>
            <a:r>
              <a:rPr lang="en-US" dirty="0" smtClean="0"/>
              <a:t>Fees: INR 1,38,000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List of Colleges for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(IT) 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RIMT Group of Institutes, </a:t>
            </a:r>
            <a:r>
              <a:rPr lang="en-US" dirty="0" err="1" smtClean="0"/>
              <a:t>Mandi</a:t>
            </a:r>
            <a:r>
              <a:rPr lang="en-US" dirty="0" smtClean="0"/>
              <a:t> </a:t>
            </a:r>
            <a:r>
              <a:rPr lang="en-US" dirty="0" err="1" smtClean="0"/>
              <a:t>Gobindgarh</a:t>
            </a:r>
            <a:endParaRPr lang="en-US" dirty="0" smtClean="0"/>
          </a:p>
          <a:p>
            <a:pPr lvl="1"/>
            <a:r>
              <a:rPr lang="en-US" dirty="0" smtClean="0"/>
              <a:t>PTU</a:t>
            </a:r>
          </a:p>
          <a:p>
            <a:r>
              <a:rPr lang="en-US" dirty="0" smtClean="0"/>
              <a:t>CT Group of Institutions (CTG, </a:t>
            </a:r>
            <a:r>
              <a:rPr lang="en-US" dirty="0" err="1" smtClean="0"/>
              <a:t>Jalandhar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Fees: INR 83,800</a:t>
            </a:r>
          </a:p>
          <a:p>
            <a:r>
              <a:rPr lang="en-US" dirty="0" smtClean="0"/>
              <a:t>Lyallpur </a:t>
            </a:r>
            <a:r>
              <a:rPr lang="en-US" dirty="0" err="1" smtClean="0"/>
              <a:t>Khalsa</a:t>
            </a:r>
            <a:r>
              <a:rPr lang="en-US" dirty="0" smtClean="0"/>
              <a:t> College (LKC), </a:t>
            </a:r>
            <a:r>
              <a:rPr lang="en-US" dirty="0" err="1" smtClean="0"/>
              <a:t>Jalandhar</a:t>
            </a:r>
            <a:endParaRPr lang="en-US" dirty="0" smtClean="0"/>
          </a:p>
          <a:p>
            <a:pPr lvl="1"/>
            <a:r>
              <a:rPr lang="en-US" dirty="0" smtClean="0"/>
              <a:t>GNDU</a:t>
            </a:r>
          </a:p>
          <a:p>
            <a:r>
              <a:rPr lang="en-US" dirty="0" err="1" smtClean="0"/>
              <a:t>Gulzar</a:t>
            </a:r>
            <a:r>
              <a:rPr lang="en-US" dirty="0" smtClean="0"/>
              <a:t> Group of Institutes, Ludhiana</a:t>
            </a:r>
          </a:p>
          <a:p>
            <a:pPr lvl="1"/>
            <a:r>
              <a:rPr lang="en-US" dirty="0" smtClean="0"/>
              <a:t>PTU</a:t>
            </a:r>
          </a:p>
          <a:p>
            <a:pPr lvl="1"/>
            <a:r>
              <a:rPr lang="en-US" dirty="0" smtClean="0"/>
              <a:t>Fees: INR 50,000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53512"/>
          </a:xfrm>
        </p:spPr>
        <p:txBody>
          <a:bodyPr>
            <a:normAutofit/>
          </a:bodyPr>
          <a:lstStyle/>
          <a:p>
            <a:pPr algn="ctr"/>
            <a:r>
              <a:rPr lang="en-IN" sz="5400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5400" b="1" dirty="0" smtClean="0">
                <a:latin typeface="Times New Roman" pitchFamily="18" charset="0"/>
                <a:cs typeface="Times New Roman" pitchFamily="18" charset="0"/>
              </a:rPr>
              <a:t> (Computer Science)</a:t>
            </a:r>
            <a:endParaRPr lang="en-IN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List of Colleges for M.SC (CS)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Indian Institute of Technology, (IIT), </a:t>
            </a:r>
            <a:r>
              <a:rPr lang="en-US" dirty="0" err="1" smtClean="0"/>
              <a:t>Ropar</a:t>
            </a:r>
            <a:endParaRPr lang="en-US" dirty="0" smtClean="0"/>
          </a:p>
          <a:p>
            <a:pPr lvl="1"/>
            <a:r>
              <a:rPr lang="en-US" dirty="0" smtClean="0"/>
              <a:t>IIT JAM</a:t>
            </a:r>
          </a:p>
          <a:p>
            <a:r>
              <a:rPr lang="en-US" dirty="0" err="1" smtClean="0"/>
              <a:t>Thapar</a:t>
            </a:r>
            <a:r>
              <a:rPr lang="en-US" dirty="0" smtClean="0"/>
              <a:t> University, Patiala</a:t>
            </a:r>
          </a:p>
          <a:p>
            <a:r>
              <a:rPr lang="en-US" dirty="0" smtClean="0"/>
              <a:t>Punjab University, Chandigarh</a:t>
            </a:r>
          </a:p>
          <a:p>
            <a:pPr lvl="1"/>
            <a:r>
              <a:rPr lang="en-US" dirty="0" smtClean="0"/>
              <a:t>No. of seats: 11</a:t>
            </a:r>
          </a:p>
          <a:p>
            <a:r>
              <a:rPr lang="en-US" dirty="0" err="1" smtClean="0"/>
              <a:t>Kurukshetra</a:t>
            </a:r>
            <a:r>
              <a:rPr lang="en-US" dirty="0" smtClean="0"/>
              <a:t> University, </a:t>
            </a:r>
            <a:r>
              <a:rPr lang="en-US" dirty="0" err="1" smtClean="0"/>
              <a:t>Kurukshetra</a:t>
            </a:r>
            <a:endParaRPr lang="en-US" dirty="0" smtClean="0"/>
          </a:p>
          <a:p>
            <a:r>
              <a:rPr lang="en-US" dirty="0" err="1" smtClean="0"/>
              <a:t>Shaheed</a:t>
            </a:r>
            <a:r>
              <a:rPr lang="en-US" dirty="0" smtClean="0"/>
              <a:t> </a:t>
            </a:r>
            <a:r>
              <a:rPr lang="en-US" dirty="0" err="1" smtClean="0"/>
              <a:t>Bhagat</a:t>
            </a:r>
            <a:r>
              <a:rPr lang="en-US" dirty="0" smtClean="0"/>
              <a:t> Singh College of Management &amp; Technology, Faridabad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List of Colleges for M.SC (CS)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KVA DAV College for Women, </a:t>
            </a:r>
            <a:r>
              <a:rPr lang="en-US" dirty="0" err="1" smtClean="0"/>
              <a:t>Karnal</a:t>
            </a:r>
            <a:endParaRPr lang="en-US" dirty="0" smtClean="0"/>
          </a:p>
          <a:p>
            <a:r>
              <a:rPr lang="en-US" dirty="0" smtClean="0"/>
              <a:t>Guru Nanak Girls College, </a:t>
            </a:r>
            <a:r>
              <a:rPr lang="en-US" dirty="0" err="1" smtClean="0"/>
              <a:t>Yamunanagar</a:t>
            </a:r>
            <a:endParaRPr lang="en-US" dirty="0" smtClean="0"/>
          </a:p>
          <a:p>
            <a:r>
              <a:rPr lang="en-US" dirty="0" smtClean="0"/>
              <a:t>Government College, </a:t>
            </a:r>
            <a:r>
              <a:rPr lang="en-US" dirty="0" err="1" smtClean="0"/>
              <a:t>Gurgaon</a:t>
            </a:r>
            <a:endParaRPr lang="en-US" dirty="0" smtClean="0"/>
          </a:p>
          <a:p>
            <a:r>
              <a:rPr lang="en-US" dirty="0" smtClean="0"/>
              <a:t>Guru Nanak </a:t>
            </a:r>
            <a:r>
              <a:rPr lang="en-US" dirty="0" err="1" smtClean="0"/>
              <a:t>Khalsa</a:t>
            </a:r>
            <a:r>
              <a:rPr lang="en-US" dirty="0" smtClean="0"/>
              <a:t> College, </a:t>
            </a:r>
            <a:r>
              <a:rPr lang="en-US" dirty="0" err="1" smtClean="0"/>
              <a:t>Yamunanagar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DAV </a:t>
            </a:r>
            <a:r>
              <a:rPr lang="en-US" dirty="0" err="1" smtClean="0"/>
              <a:t>Collge</a:t>
            </a:r>
            <a:r>
              <a:rPr lang="en-US" dirty="0" smtClean="0"/>
              <a:t>, </a:t>
            </a:r>
            <a:r>
              <a:rPr lang="en-US" dirty="0" err="1" smtClean="0"/>
              <a:t>Jalandhar</a:t>
            </a:r>
            <a:endParaRPr lang="en-US" dirty="0" smtClean="0"/>
          </a:p>
          <a:p>
            <a:r>
              <a:rPr lang="en-US" dirty="0" smtClean="0"/>
              <a:t>Lovely Professional University, </a:t>
            </a:r>
            <a:r>
              <a:rPr lang="en-US" dirty="0" err="1" smtClean="0"/>
              <a:t>Phagwara</a:t>
            </a:r>
            <a:r>
              <a:rPr lang="en-US" dirty="0" smtClean="0"/>
              <a:t> (Punjab)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Higher Education – List of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MCA</a:t>
            </a:r>
          </a:p>
          <a:p>
            <a:r>
              <a:rPr lang="en-US" dirty="0" smtClean="0"/>
              <a:t>M.SC (IT)</a:t>
            </a:r>
          </a:p>
          <a:p>
            <a:r>
              <a:rPr lang="en-US" dirty="0" err="1" smtClean="0"/>
              <a:t>M.Sc</a:t>
            </a:r>
            <a:r>
              <a:rPr lang="en-US" dirty="0" smtClean="0"/>
              <a:t> (Computer Science)</a:t>
            </a:r>
          </a:p>
          <a:p>
            <a:r>
              <a:rPr lang="en-US" dirty="0" err="1" smtClean="0"/>
              <a:t>M.Sc</a:t>
            </a:r>
            <a:r>
              <a:rPr lang="en-US" dirty="0" smtClean="0"/>
              <a:t> (Electronics)</a:t>
            </a:r>
          </a:p>
          <a:p>
            <a:r>
              <a:rPr lang="en-US" dirty="0" err="1" smtClean="0"/>
              <a:t>M.Sc</a:t>
            </a:r>
            <a:r>
              <a:rPr lang="en-US" dirty="0" smtClean="0"/>
              <a:t> (</a:t>
            </a:r>
            <a:r>
              <a:rPr lang="en-US" dirty="0" err="1" smtClean="0"/>
              <a:t>Maths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M.Sc</a:t>
            </a:r>
            <a:r>
              <a:rPr lang="en-US" dirty="0" smtClean="0"/>
              <a:t> (Physics)</a:t>
            </a:r>
          </a:p>
          <a:p>
            <a:r>
              <a:rPr lang="en-US" dirty="0" smtClean="0"/>
              <a:t>MBA</a:t>
            </a:r>
          </a:p>
          <a:p>
            <a:r>
              <a:rPr lang="en-US" dirty="0" smtClean="0"/>
              <a:t>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58312"/>
          </a:xfrm>
        </p:spPr>
        <p:txBody>
          <a:bodyPr>
            <a:normAutofit/>
          </a:bodyPr>
          <a:lstStyle/>
          <a:p>
            <a:pPr algn="ctr"/>
            <a:r>
              <a:rPr lang="en-IN" sz="7200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7200" b="1" dirty="0" smtClean="0">
                <a:latin typeface="Times New Roman" pitchFamily="18" charset="0"/>
                <a:cs typeface="Times New Roman" pitchFamily="18" charset="0"/>
              </a:rPr>
              <a:t> (Electronics)</a:t>
            </a:r>
            <a:endParaRPr lang="en-IN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(Electronics)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Punjab University, Chandigarh</a:t>
            </a:r>
          </a:p>
          <a:p>
            <a:r>
              <a:rPr lang="en-US" dirty="0" err="1" smtClean="0"/>
              <a:t>Kurukshetra</a:t>
            </a:r>
            <a:r>
              <a:rPr lang="en-US" dirty="0" smtClean="0"/>
              <a:t> University, </a:t>
            </a:r>
            <a:r>
              <a:rPr lang="en-US" dirty="0" err="1" smtClean="0"/>
              <a:t>Kurukshetra</a:t>
            </a:r>
            <a:endParaRPr lang="en-US" dirty="0" smtClean="0"/>
          </a:p>
          <a:p>
            <a:r>
              <a:rPr lang="en-US" dirty="0" err="1" smtClean="0"/>
              <a:t>Jamia</a:t>
            </a:r>
            <a:r>
              <a:rPr lang="en-US" dirty="0" smtClean="0"/>
              <a:t> </a:t>
            </a:r>
            <a:r>
              <a:rPr lang="en-US" dirty="0" err="1" smtClean="0"/>
              <a:t>Millia</a:t>
            </a:r>
            <a:r>
              <a:rPr lang="en-US" dirty="0" smtClean="0"/>
              <a:t> </a:t>
            </a:r>
            <a:r>
              <a:rPr lang="en-US" dirty="0" err="1" smtClean="0"/>
              <a:t>Islamia</a:t>
            </a:r>
            <a:r>
              <a:rPr lang="en-US" dirty="0" smtClean="0"/>
              <a:t> – JMI, New Delhi</a:t>
            </a:r>
          </a:p>
          <a:p>
            <a:r>
              <a:rPr lang="en-US" dirty="0" smtClean="0"/>
              <a:t>University of Delhi – DU</a:t>
            </a:r>
          </a:p>
          <a:p>
            <a:r>
              <a:rPr lang="en-US" dirty="0" smtClean="0"/>
              <a:t>University of </a:t>
            </a:r>
            <a:r>
              <a:rPr lang="en-US" dirty="0" err="1" smtClean="0"/>
              <a:t>Lucknow</a:t>
            </a:r>
            <a:endParaRPr lang="en-US" dirty="0" smtClean="0"/>
          </a:p>
          <a:p>
            <a:r>
              <a:rPr lang="en-US" dirty="0" smtClean="0"/>
              <a:t>Himachal Pradesh University, </a:t>
            </a:r>
            <a:r>
              <a:rPr lang="en-US" dirty="0" err="1" smtClean="0"/>
              <a:t>shimla</a:t>
            </a:r>
            <a:r>
              <a:rPr lang="en-US" dirty="0" smtClean="0"/>
              <a:t>, HP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Studies Abroad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(Master of Science in IT),</a:t>
            </a:r>
          </a:p>
          <a:p>
            <a:r>
              <a:rPr lang="en-US" dirty="0" smtClean="0"/>
              <a:t> duration 1 Year,  </a:t>
            </a:r>
          </a:p>
          <a:p>
            <a:r>
              <a:rPr lang="en-US" dirty="0" smtClean="0"/>
              <a:t>equivalent to Post Graduate Degree in Engineering</a:t>
            </a:r>
          </a:p>
          <a:p>
            <a:r>
              <a:rPr lang="en-US" dirty="0" smtClean="0"/>
              <a:t>Estimate Cost: 10-12 </a:t>
            </a:r>
            <a:r>
              <a:rPr lang="en-US" dirty="0" err="1" smtClean="0"/>
              <a:t>Lacs</a:t>
            </a:r>
            <a:r>
              <a:rPr lang="en-US" dirty="0" smtClean="0"/>
              <a:t> including college fees, hostel charges etc. this excludes boarding and lodging charges.</a:t>
            </a:r>
          </a:p>
          <a:p>
            <a:r>
              <a:rPr lang="en-US" dirty="0" smtClean="0"/>
              <a:t>Dream destinations:</a:t>
            </a:r>
          </a:p>
          <a:p>
            <a:pPr lvl="1"/>
            <a:r>
              <a:rPr lang="en-US" dirty="0" smtClean="0"/>
              <a:t>US (15 Years education)</a:t>
            </a:r>
          </a:p>
          <a:p>
            <a:pPr lvl="1"/>
            <a:r>
              <a:rPr lang="en-US" dirty="0" smtClean="0"/>
              <a:t>UK (16 years education)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PSU/ Govt. Jobs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Civil services examination</a:t>
            </a:r>
          </a:p>
          <a:p>
            <a:r>
              <a:rPr lang="en-US" dirty="0" smtClean="0"/>
              <a:t>Bank PO’s</a:t>
            </a:r>
          </a:p>
          <a:p>
            <a:r>
              <a:rPr lang="en-US" dirty="0" smtClean="0"/>
              <a:t>RBI</a:t>
            </a:r>
          </a:p>
          <a:p>
            <a:r>
              <a:rPr lang="en-US" dirty="0" smtClean="0"/>
              <a:t>IAS, IPS, IFS</a:t>
            </a:r>
          </a:p>
          <a:p>
            <a:r>
              <a:rPr lang="en-US" dirty="0" smtClean="0"/>
              <a:t>Indian Army </a:t>
            </a:r>
          </a:p>
          <a:p>
            <a:r>
              <a:rPr lang="en-US" dirty="0" smtClean="0"/>
              <a:t>Railways</a:t>
            </a:r>
          </a:p>
          <a:p>
            <a:r>
              <a:rPr lang="en-US" dirty="0" smtClean="0"/>
              <a:t>Police</a:t>
            </a:r>
          </a:p>
          <a:p>
            <a:r>
              <a:rPr lang="en-US" dirty="0" smtClean="0"/>
              <a:t>HPCL </a:t>
            </a:r>
            <a:r>
              <a:rPr lang="en-US" dirty="0" err="1" smtClean="0"/>
              <a:t>Biofuels</a:t>
            </a:r>
            <a:endParaRPr lang="en-US" dirty="0" smtClean="0"/>
          </a:p>
          <a:p>
            <a:r>
              <a:rPr lang="en-US" dirty="0" smtClean="0"/>
              <a:t>DRDO</a:t>
            </a:r>
          </a:p>
          <a:p>
            <a:r>
              <a:rPr lang="en-US" dirty="0" smtClean="0"/>
              <a:t>IOCL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 courses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</a:p>
          <a:p>
            <a:r>
              <a:rPr lang="en-US" dirty="0" smtClean="0"/>
              <a:t>Programming field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Web designing</a:t>
            </a:r>
          </a:p>
          <a:p>
            <a:r>
              <a:rPr lang="en-US" dirty="0" smtClean="0"/>
              <a:t>Animation</a:t>
            </a:r>
          </a:p>
          <a:p>
            <a:r>
              <a:rPr lang="en-US" dirty="0" smtClean="0"/>
              <a:t>SAP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Different IT Job Profiles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548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Software Engineer/ Programmer</a:t>
            </a:r>
          </a:p>
          <a:p>
            <a:r>
              <a:rPr lang="en-US" dirty="0" smtClean="0"/>
              <a:t>Developer (.NET/ JAVA/ PHP etc..)</a:t>
            </a:r>
          </a:p>
          <a:p>
            <a:r>
              <a:rPr lang="en-US" dirty="0" smtClean="0"/>
              <a:t>Network Administrator</a:t>
            </a:r>
          </a:p>
          <a:p>
            <a:r>
              <a:rPr lang="en-US" dirty="0" smtClean="0"/>
              <a:t>Database Administrator</a:t>
            </a:r>
          </a:p>
          <a:p>
            <a:r>
              <a:rPr lang="en-US" dirty="0" smtClean="0"/>
              <a:t>Network Programmer</a:t>
            </a:r>
          </a:p>
          <a:p>
            <a:r>
              <a:rPr lang="en-US" dirty="0" smtClean="0"/>
              <a:t>Tester</a:t>
            </a:r>
          </a:p>
          <a:p>
            <a:r>
              <a:rPr lang="en-US" dirty="0" smtClean="0"/>
              <a:t>System Analyst</a:t>
            </a:r>
          </a:p>
          <a:p>
            <a:r>
              <a:rPr lang="en-US" dirty="0" smtClean="0"/>
              <a:t>Business Analyst</a:t>
            </a:r>
          </a:p>
          <a:p>
            <a:r>
              <a:rPr lang="en-US" dirty="0" smtClean="0"/>
              <a:t>System Engineer</a:t>
            </a:r>
          </a:p>
          <a:p>
            <a:r>
              <a:rPr lang="en-US" dirty="0" smtClean="0"/>
              <a:t>Hardware Engineer</a:t>
            </a:r>
          </a:p>
          <a:p>
            <a:r>
              <a:rPr lang="en-US" dirty="0" smtClean="0"/>
              <a:t>Support Specialist etc.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Jobs in various IT companies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Infosys</a:t>
            </a:r>
          </a:p>
          <a:p>
            <a:r>
              <a:rPr lang="en-US" dirty="0" smtClean="0"/>
              <a:t>Wipro</a:t>
            </a:r>
          </a:p>
          <a:p>
            <a:r>
              <a:rPr lang="en-US" dirty="0" smtClean="0"/>
              <a:t>Accenture</a:t>
            </a:r>
          </a:p>
          <a:p>
            <a:r>
              <a:rPr lang="en-US" dirty="0" smtClean="0"/>
              <a:t>Tech Mahindra</a:t>
            </a:r>
          </a:p>
          <a:p>
            <a:r>
              <a:rPr lang="en-US" dirty="0" smtClean="0"/>
              <a:t>IBM</a:t>
            </a:r>
          </a:p>
          <a:p>
            <a:r>
              <a:rPr lang="en-US" dirty="0" err="1" smtClean="0"/>
              <a:t>Xperia</a:t>
            </a:r>
            <a:r>
              <a:rPr lang="en-US" dirty="0" smtClean="0"/>
              <a:t> Technologies Pvt. Ltd.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Jobs in various IT companies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:\cgc\indian-it-compani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32047"/>
            <a:ext cx="6707859" cy="499735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Earn while you Learn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Various IT </a:t>
            </a:r>
            <a:r>
              <a:rPr lang="en-US" dirty="0" err="1" smtClean="0"/>
              <a:t>organisations</a:t>
            </a:r>
            <a:r>
              <a:rPr lang="en-US" dirty="0" smtClean="0"/>
              <a:t> offer Higher Education while being on job on contractual terms.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Eg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WASE programs from WIPRO</a:t>
            </a:r>
          </a:p>
          <a:p>
            <a:pPr lvl="1"/>
            <a:r>
              <a:rPr lang="en-US" dirty="0" smtClean="0"/>
              <a:t>Honeywell</a:t>
            </a:r>
          </a:p>
          <a:p>
            <a:pPr lvl="1"/>
            <a:r>
              <a:rPr lang="en-US" dirty="0" smtClean="0"/>
              <a:t>Accenture and many more..</a:t>
            </a:r>
          </a:p>
          <a:p>
            <a:r>
              <a:rPr lang="en-US" dirty="0" smtClean="0"/>
              <a:t>Correspondence higher education</a:t>
            </a:r>
          </a:p>
          <a:p>
            <a:pPr lvl="1"/>
            <a:r>
              <a:rPr lang="en-US" dirty="0" smtClean="0"/>
              <a:t>IGNOU</a:t>
            </a:r>
          </a:p>
          <a:p>
            <a:pPr lvl="1"/>
            <a:r>
              <a:rPr lang="en-US" dirty="0" smtClean="0"/>
              <a:t>Symbiosis </a:t>
            </a:r>
            <a:r>
              <a:rPr lang="en-US" dirty="0" err="1" smtClean="0"/>
              <a:t>Pune</a:t>
            </a:r>
            <a:r>
              <a:rPr lang="en-US" dirty="0" smtClean="0"/>
              <a:t> University</a:t>
            </a:r>
          </a:p>
          <a:p>
            <a:pPr lvl="1"/>
            <a:r>
              <a:rPr lang="en-US" dirty="0" smtClean="0"/>
              <a:t>And many more…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Govt. Jobs for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(Electronics)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BSNL </a:t>
            </a:r>
          </a:p>
          <a:p>
            <a:pPr lvl="1"/>
            <a:r>
              <a:rPr lang="en-US" dirty="0" smtClean="0"/>
              <a:t>TTA (Technical Telecom Assistant)</a:t>
            </a:r>
          </a:p>
          <a:p>
            <a:r>
              <a:rPr lang="en-US" dirty="0" smtClean="0"/>
              <a:t>BHEL</a:t>
            </a:r>
          </a:p>
          <a:p>
            <a:r>
              <a:rPr lang="en-US" dirty="0" smtClean="0"/>
              <a:t>ISRO</a:t>
            </a:r>
          </a:p>
          <a:p>
            <a:r>
              <a:rPr lang="en-US" dirty="0" smtClean="0"/>
              <a:t>NTPC</a:t>
            </a:r>
          </a:p>
          <a:p>
            <a:r>
              <a:rPr lang="en-US" dirty="0" smtClean="0"/>
              <a:t>SAIL</a:t>
            </a:r>
          </a:p>
          <a:p>
            <a:r>
              <a:rPr lang="en-US" dirty="0" smtClean="0"/>
              <a:t>ECIL</a:t>
            </a:r>
          </a:p>
          <a:p>
            <a:r>
              <a:rPr lang="en-US" dirty="0" smtClean="0"/>
              <a:t>ONGC</a:t>
            </a:r>
          </a:p>
          <a:p>
            <a:r>
              <a:rPr lang="en-US" dirty="0" smtClean="0"/>
              <a:t>DRDO</a:t>
            </a:r>
          </a:p>
          <a:p>
            <a:r>
              <a:rPr lang="en-US" dirty="0" smtClean="0"/>
              <a:t>Indian Navy</a:t>
            </a:r>
          </a:p>
          <a:p>
            <a:r>
              <a:rPr lang="en-US" dirty="0" smtClean="0"/>
              <a:t>Indian Army</a:t>
            </a:r>
          </a:p>
          <a:p>
            <a:r>
              <a:rPr lang="en-US" dirty="0" smtClean="0"/>
              <a:t>Indian </a:t>
            </a:r>
            <a:r>
              <a:rPr lang="en-US" dirty="0" err="1" smtClean="0"/>
              <a:t>Airforce</a:t>
            </a:r>
            <a:endParaRPr lang="en-US" dirty="0" smtClean="0"/>
          </a:p>
          <a:p>
            <a:r>
              <a:rPr lang="en-US" dirty="0" smtClean="0"/>
              <a:t>Coastal Guards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MCA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354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Duration: 3 Years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Eligibility: 10+2+3 in any stream with Mathematics at 10+2 Level or Bachelor’s level as fundamental or subsidiary subject.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Jobs in  Private Sector for </a:t>
            </a:r>
            <a:r>
              <a:rPr lang="en-US" sz="4200" b="1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 (Elec.)</a:t>
            </a:r>
            <a:endParaRPr lang="en-US" sz="4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Infosys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Mahindra Satyam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TCS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WIPRO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INFOTECH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Private Sector cont…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IBM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HCL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HP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Dell</a:t>
            </a: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Docomo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334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6600" dirty="0" smtClean="0">
                <a:effectLst>
                  <a:outerShdw blurRad="50800" dist="50800" dir="5400000" sx="65000" sy="65000" algn="ctr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600" dirty="0">
              <a:effectLst>
                <a:outerShdw blurRad="50800" dist="50800" dir="5400000" sx="65000" sy="65000" algn="ctr" rotWithShape="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How to get in MCA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fnl im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935163"/>
            <a:ext cx="8001000" cy="49114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AIMCET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Conducted by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Roorkee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Important Dates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Availability of Application Forms: March-April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Submission of Application Forms: Last week of April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Exam Month: 1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week of June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seeking admission in Premier institutes like IIT’s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Eligibility Criteria: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10+2+3 with computer,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physics and chemistry.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Final year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persuing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can also apply for MCA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 Pattern: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Mathematics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Computer Awareness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Analytical ability &amp; Logical Reasoning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General Awareness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NIMCET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Conducted by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NIT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Fully funded by govt. of India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Eligibility :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60% in Aggregate or 6.5 CGPA on a 10 point scale ( 55% marks or 6.0 CGPA on a 10 point scale in case of SC/ST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.)/ BCA/ BIT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Studied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/Statistics/ Business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graduation as well as 12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should have a min of 60%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clsss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graduation.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Syllabus: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mathematics of 10+2 level (50Q)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Analytical ability and logical reasoning (40Q)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Computer awareness (10Q)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English (20Q)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How to apply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http://nimcet2016.nita.ac.in/home/registration.php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Important Dates: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Publication of Advertisement: 12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Feb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Opening date for online login creation and submission of online application form 17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Feb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Closing date for online login creation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April</a:t>
            </a:r>
          </a:p>
          <a:p>
            <a:pPr lvl="2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0"/>
          </a:xfrm>
        </p:spPr>
        <p:txBody>
          <a:bodyPr>
            <a:noAutofit/>
          </a:bodyPr>
          <a:lstStyle/>
          <a:p>
            <a:pPr lvl="0"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IIT JAM (for MCA/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Eligibility: At least 55% aggregate marks in the Bachelor’s degree.</a:t>
            </a:r>
          </a:p>
          <a:p>
            <a:r>
              <a:rPr lang="en-US" dirty="0" smtClean="0"/>
              <a:t>Important Dates: </a:t>
            </a:r>
          </a:p>
          <a:p>
            <a:pPr lvl="1"/>
            <a:r>
              <a:rPr lang="en-US" dirty="0" smtClean="0"/>
              <a:t>Application Deadline: 20</a:t>
            </a:r>
            <a:r>
              <a:rPr lang="en-US" baseline="30000" dirty="0" smtClean="0"/>
              <a:t>th</a:t>
            </a:r>
            <a:r>
              <a:rPr lang="en-US" dirty="0" smtClean="0"/>
              <a:t> of October</a:t>
            </a:r>
          </a:p>
          <a:p>
            <a:pPr lvl="1"/>
            <a:r>
              <a:rPr lang="en-US" dirty="0" smtClean="0"/>
              <a:t>Exam Date: 9</a:t>
            </a:r>
            <a:r>
              <a:rPr lang="en-US" baseline="30000" dirty="0" smtClean="0"/>
              <a:t>th</a:t>
            </a:r>
            <a:r>
              <a:rPr lang="en-US" dirty="0" smtClean="0"/>
              <a:t> of </a:t>
            </a:r>
            <a:r>
              <a:rPr lang="en-US" dirty="0" err="1" smtClean="0"/>
              <a:t>Februarty</a:t>
            </a:r>
            <a:endParaRPr lang="en-US" dirty="0" smtClean="0"/>
          </a:p>
          <a:p>
            <a:r>
              <a:rPr lang="en-US" dirty="0" smtClean="0"/>
              <a:t>Test Pattern: Fully Objective type.</a:t>
            </a:r>
          </a:p>
          <a:p>
            <a:r>
              <a:rPr lang="en-US" dirty="0" smtClean="0"/>
              <a:t>Website: http://www.iitr.ac.in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BHU (Banaras Hindu University)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(Postgraduate Entrance Test 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Important dates: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Notification during February</a:t>
            </a:r>
          </a:p>
          <a:p>
            <a:pPr marL="822960" lvl="3" indent="-274320">
              <a:buSzPct val="95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 date: May/ June every year</a:t>
            </a:r>
          </a:p>
          <a:p>
            <a:pPr marL="822960" lvl="3" indent="-274320">
              <a:buSzPct val="95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Availability of online form: first week of March</a:t>
            </a:r>
          </a:p>
          <a:p>
            <a:pPr marL="822960" lvl="3" indent="-274320">
              <a:buSzPct val="95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Last date to apply: First week of April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Eligibility: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10+2+3 in any stream with Mathematics at 10+2 Level or Bachelor’s level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analytical and Logical Reasoning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561A-5D9B-497F-B98B-B9B83BF4DB7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674</TotalTime>
  <Words>1597</Words>
  <Application>Microsoft Office PowerPoint</Application>
  <PresentationFormat>On-screen Show (4:3)</PresentationFormat>
  <Paragraphs>376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Career options and jobs  after  B.SC(Hons.) IT, B.Sc (C.Sc)  &amp;  B.Sc Electronics</vt:lpstr>
      <vt:lpstr>       Higher Education  or  Jobs in IT Sector ? </vt:lpstr>
      <vt:lpstr>Higher Education – List of Courses</vt:lpstr>
      <vt:lpstr>MCA</vt:lpstr>
      <vt:lpstr>How to get in MCA</vt:lpstr>
      <vt:lpstr>AIMCET </vt:lpstr>
      <vt:lpstr>NIMCET </vt:lpstr>
      <vt:lpstr>         IIT JAM (for MCA/ M.Sc) </vt:lpstr>
      <vt:lpstr>BHU (Banaras Hindu University)</vt:lpstr>
      <vt:lpstr>JNU  (Jawaharlal Nehru University)</vt:lpstr>
      <vt:lpstr>MHT CET MCA  (Maharashtra Common Entrance Test ) </vt:lpstr>
      <vt:lpstr>RMCAAT  (Rajasthan Master of Computer Applications Admission Test)  </vt:lpstr>
      <vt:lpstr>WB-JECA  (West Bengal Joint Entrance Exam) </vt:lpstr>
      <vt:lpstr>BIT MCA</vt:lpstr>
      <vt:lpstr>PU CET (Punjab University) </vt:lpstr>
      <vt:lpstr>Pune University</vt:lpstr>
      <vt:lpstr>Indraprastha University</vt:lpstr>
      <vt:lpstr>Kurukshetra University</vt:lpstr>
      <vt:lpstr>MBA  (Master of Business Applications)</vt:lpstr>
      <vt:lpstr>MBA (Master of Business Administration)</vt:lpstr>
      <vt:lpstr>How to get in MBA</vt:lpstr>
      <vt:lpstr>How to get in MBA cont…</vt:lpstr>
      <vt:lpstr>M.Sc (IT)</vt:lpstr>
      <vt:lpstr>M.Sc (IT) or M.Sc (Comp. Sci.) </vt:lpstr>
      <vt:lpstr>List of Colleges for M.Sc (IT)</vt:lpstr>
      <vt:lpstr>List of Colleges for M.Sc (IT) cont…</vt:lpstr>
      <vt:lpstr>M.Sc (Computer Science)</vt:lpstr>
      <vt:lpstr>List of Colleges for M.SC (CS)</vt:lpstr>
      <vt:lpstr>List of Colleges for M.SC (CS)</vt:lpstr>
      <vt:lpstr>M.Sc (Electronics)</vt:lpstr>
      <vt:lpstr>M.Sc (Electronics)</vt:lpstr>
      <vt:lpstr>Studies Abroad</vt:lpstr>
      <vt:lpstr>In PSU/ Govt. Jobs</vt:lpstr>
      <vt:lpstr>Other courses</vt:lpstr>
      <vt:lpstr>Different IT Job Profiles</vt:lpstr>
      <vt:lpstr>Jobs in various IT companies</vt:lpstr>
      <vt:lpstr>Jobs in various IT companies</vt:lpstr>
      <vt:lpstr>Earn while you Learn Programme</vt:lpstr>
      <vt:lpstr>Govt. Jobs for B.Sc (Electronics)</vt:lpstr>
      <vt:lpstr>Jobs in  Private Sector for B.Sc (Elec.)</vt:lpstr>
      <vt:lpstr>Private Sector cont…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admin</cp:lastModifiedBy>
  <cp:revision>144</cp:revision>
  <dcterms:created xsi:type="dcterms:W3CDTF">2016-08-07T13:17:01Z</dcterms:created>
  <dcterms:modified xsi:type="dcterms:W3CDTF">2016-08-13T07:56:24Z</dcterms:modified>
</cp:coreProperties>
</file>